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57" d="100"/>
          <a:sy n="57" d="100"/>
        </p:scale>
        <p:origin x="121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976248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960721"/>
            <a:ext cx="7468553" cy="2112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800" kern="0" spc="-89" dirty="0">
                <a:solidFill>
                  <a:srgbClr val="000000"/>
                </a:solidFill>
                <a:ea typeface="Source Serif Pro Semi Bold" pitchFamily="34" charset="-122"/>
                <a:cs typeface="Source Serif Pro Semi Bold" pitchFamily="34" charset="-120"/>
              </a:rPr>
              <a:t>Speakers &amp; Microphones:</a:t>
            </a:r>
          </a:p>
          <a:p>
            <a:pPr marL="0" indent="0" algn="l">
              <a:lnSpc>
                <a:spcPts val="5500"/>
              </a:lnSpc>
              <a:buNone/>
            </a:pPr>
            <a:r>
              <a:rPr lang="en-US" sz="4800" kern="0" spc="-89" dirty="0">
                <a:solidFill>
                  <a:srgbClr val="000000"/>
                </a:solidFill>
                <a:ea typeface="Source Serif Pro Semi Bold" pitchFamily="34" charset="-122"/>
                <a:cs typeface="Source Serif Pro Semi Bold" pitchFamily="34" charset="-120"/>
              </a:rPr>
              <a:t>How They Work in a Computer</a:t>
            </a:r>
            <a:endParaRPr lang="en-US" sz="4800" dirty="0"/>
          </a:p>
        </p:txBody>
      </p:sp>
      <p:sp>
        <p:nvSpPr>
          <p:cNvPr id="4" name="Text 1"/>
          <p:cNvSpPr/>
          <p:nvPr/>
        </p:nvSpPr>
        <p:spPr>
          <a:xfrm>
            <a:off x="6324123" y="3812322"/>
            <a:ext cx="746855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800" b="1" kern="0" spc="-38" dirty="0">
                <a:solidFill>
                  <a:srgbClr val="FF0000"/>
                </a:solidFill>
                <a:ea typeface="Source Sans Pro" pitchFamily="34" charset="-122"/>
                <a:cs typeface="Source Sans Pro" pitchFamily="34" charset="-120"/>
              </a:rPr>
              <a:t>Speakers</a:t>
            </a:r>
            <a:r>
              <a:rPr lang="en-US" sz="2800" kern="0" spc="-38" dirty="0">
                <a:solidFill>
                  <a:srgbClr val="272525"/>
                </a:solidFill>
                <a:ea typeface="Source Sans Pro" pitchFamily="34" charset="-122"/>
                <a:cs typeface="Source Sans Pro" pitchFamily="34" charset="-120"/>
              </a:rPr>
              <a:t> and </a:t>
            </a:r>
            <a:r>
              <a:rPr lang="en-US" sz="2800" b="1" kern="0" spc="-38" dirty="0">
                <a:solidFill>
                  <a:srgbClr val="FF0000"/>
                </a:solidFill>
                <a:ea typeface="Source Sans Pro" pitchFamily="34" charset="-122"/>
                <a:cs typeface="Source Sans Pro" pitchFamily="34" charset="-120"/>
              </a:rPr>
              <a:t>microphones</a:t>
            </a:r>
            <a:r>
              <a:rPr lang="en-US" sz="2800" kern="0" spc="-38" dirty="0">
                <a:solidFill>
                  <a:srgbClr val="272525"/>
                </a:solidFill>
                <a:ea typeface="Source Sans Pro" pitchFamily="34" charset="-122"/>
                <a:cs typeface="Source Sans Pro" pitchFamily="34" charset="-120"/>
              </a:rPr>
              <a:t> are important devices that help you </a:t>
            </a:r>
            <a:r>
              <a:rPr lang="en-US" sz="2800" b="1" kern="0" spc="-38" dirty="0">
                <a:solidFill>
                  <a:srgbClr val="FF0000"/>
                </a:solidFill>
                <a:ea typeface="Source Sans Pro" pitchFamily="34" charset="-122"/>
                <a:cs typeface="Source Sans Pro" pitchFamily="34" charset="-120"/>
              </a:rPr>
              <a:t>hear sound</a:t>
            </a:r>
            <a:r>
              <a:rPr lang="en-US" sz="2800" kern="0" spc="-38" dirty="0">
                <a:solidFill>
                  <a:srgbClr val="FF0000"/>
                </a:solidFill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2800" kern="0" spc="-38" dirty="0">
                <a:solidFill>
                  <a:srgbClr val="272525"/>
                </a:solidFill>
                <a:ea typeface="Source Sans Pro" pitchFamily="34" charset="-122"/>
                <a:cs typeface="Source Sans Pro" pitchFamily="34" charset="-120"/>
              </a:rPr>
              <a:t>and </a:t>
            </a:r>
            <a:r>
              <a:rPr lang="en-US" sz="2800" b="1" kern="0" spc="-38" dirty="0">
                <a:solidFill>
                  <a:srgbClr val="FF0000"/>
                </a:solidFill>
                <a:ea typeface="Source Sans Pro" pitchFamily="34" charset="-122"/>
                <a:cs typeface="Source Sans Pro" pitchFamily="34" charset="-120"/>
              </a:rPr>
              <a:t>record your voice</a:t>
            </a:r>
            <a:r>
              <a:rPr lang="en-US" sz="2800" kern="0" spc="-38" dirty="0">
                <a:solidFill>
                  <a:srgbClr val="FF0000"/>
                </a:solidFill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2800" kern="0" spc="-38" dirty="0">
                <a:solidFill>
                  <a:srgbClr val="272525"/>
                </a:solidFill>
                <a:ea typeface="Source Sans Pro" pitchFamily="34" charset="-122"/>
                <a:cs typeface="Source Sans Pro" pitchFamily="34" charset="-120"/>
              </a:rPr>
              <a:t>on a computer. </a:t>
            </a:r>
            <a:endParaRPr lang="en-US" sz="2800" dirty="0"/>
          </a:p>
        </p:txBody>
      </p:sp>
      <p:sp>
        <p:nvSpPr>
          <p:cNvPr id="5" name="Shape 2"/>
          <p:cNvSpPr/>
          <p:nvPr/>
        </p:nvSpPr>
        <p:spPr>
          <a:xfrm>
            <a:off x="6324124" y="5867876"/>
            <a:ext cx="382905" cy="382905"/>
          </a:xfrm>
          <a:prstGeom prst="roundRect">
            <a:avLst>
              <a:gd name="adj" fmla="val 23878209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4124" y="5317876"/>
            <a:ext cx="367665" cy="36766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819067" y="5292397"/>
            <a:ext cx="1853803" cy="418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3200" b="1" kern="0" spc="-38" dirty="0">
                <a:solidFill>
                  <a:srgbClr val="272525"/>
                </a:solidFill>
                <a:ea typeface="Source Sans Pro Bold" pitchFamily="34" charset="-122"/>
                <a:cs typeface="Source Sans Pro Bold" pitchFamily="34" charset="-120"/>
              </a:rPr>
              <a:t>by Ram N Java</a:t>
            </a:r>
            <a:endParaRPr lang="en-US" sz="3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44986" y="774263"/>
            <a:ext cx="5133380" cy="641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5400" kern="0" spc="-81" dirty="0">
                <a:solidFill>
                  <a:srgbClr val="000000"/>
                </a:solidFill>
                <a:ea typeface="Source Serif Pro Semi Bold" pitchFamily="34" charset="-122"/>
                <a:cs typeface="Source Serif Pro Semi Bold" pitchFamily="34" charset="-120"/>
              </a:rPr>
              <a:t>Summary</a:t>
            </a:r>
            <a:endParaRPr lang="en-US" sz="54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9784" y="1852255"/>
            <a:ext cx="2161937" cy="1236940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7281" y="2431733"/>
            <a:ext cx="306705" cy="3835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719843" y="2070378"/>
            <a:ext cx="2566630" cy="3208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3200" kern="0" spc="-40" dirty="0">
                <a:solidFill>
                  <a:srgbClr val="272525"/>
                </a:solidFill>
                <a:ea typeface="Source Serif Pro Semi Bold" pitchFamily="34" charset="-122"/>
                <a:cs typeface="Source Serif Pro Semi Bold" pitchFamily="34" charset="-120"/>
              </a:rPr>
              <a:t>Communication</a:t>
            </a:r>
            <a:endParaRPr lang="en-US" sz="3200" dirty="0"/>
          </a:p>
        </p:txBody>
      </p:sp>
      <p:sp>
        <p:nvSpPr>
          <p:cNvPr id="6" name="Text 2"/>
          <p:cNvSpPr/>
          <p:nvPr/>
        </p:nvSpPr>
        <p:spPr>
          <a:xfrm>
            <a:off x="4719843" y="2522101"/>
            <a:ext cx="3979188" cy="3489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400" kern="0" spc="-34" dirty="0">
                <a:solidFill>
                  <a:srgbClr val="272525"/>
                </a:solidFill>
                <a:ea typeface="Source Sans Pro" pitchFamily="34" charset="-122"/>
                <a:cs typeface="Source Sans Pro" pitchFamily="34" charset="-120"/>
              </a:rPr>
              <a:t>Together, they enable digital audio interaction</a:t>
            </a:r>
            <a:endParaRPr lang="en-US" sz="2400" dirty="0"/>
          </a:p>
        </p:txBody>
      </p:sp>
      <p:sp>
        <p:nvSpPr>
          <p:cNvPr id="7" name="Shape 3"/>
          <p:cNvSpPr/>
          <p:nvPr/>
        </p:nvSpPr>
        <p:spPr>
          <a:xfrm>
            <a:off x="4556251" y="3101221"/>
            <a:ext cx="8637508" cy="15240"/>
          </a:xfrm>
          <a:prstGeom prst="roundRect">
            <a:avLst>
              <a:gd name="adj" fmla="val 601254"/>
            </a:avLst>
          </a:prstGeom>
          <a:solidFill>
            <a:srgbClr val="D6BADD"/>
          </a:solidFill>
          <a:ln/>
        </p:spPr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8696" y="3143726"/>
            <a:ext cx="4323993" cy="1236940"/>
          </a:xfrm>
          <a:prstGeom prst="rect">
            <a:avLst/>
          </a:prstGeom>
        </p:spPr>
      </p:pic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67281" y="3570446"/>
            <a:ext cx="306705" cy="383500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5800812" y="3361849"/>
            <a:ext cx="2566630" cy="3208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3200" kern="0" spc="-40" dirty="0">
                <a:solidFill>
                  <a:srgbClr val="272525"/>
                </a:solidFill>
                <a:ea typeface="Source Serif Pro Semi Bold" pitchFamily="34" charset="-122"/>
                <a:cs typeface="Source Serif Pro Semi Bold" pitchFamily="34" charset="-120"/>
              </a:rPr>
              <a:t>Speakers</a:t>
            </a:r>
            <a:endParaRPr lang="en-US" sz="3200" dirty="0"/>
          </a:p>
        </p:txBody>
      </p:sp>
      <p:sp>
        <p:nvSpPr>
          <p:cNvPr id="11" name="Text 5"/>
          <p:cNvSpPr/>
          <p:nvPr/>
        </p:nvSpPr>
        <p:spPr>
          <a:xfrm>
            <a:off x="5800812" y="3813572"/>
            <a:ext cx="5204222" cy="3489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400" kern="0" spc="-34" dirty="0">
                <a:solidFill>
                  <a:srgbClr val="272525"/>
                </a:solidFill>
                <a:ea typeface="Source Sans Pro" pitchFamily="34" charset="-122"/>
                <a:cs typeface="Source Sans Pro" pitchFamily="34" charset="-120"/>
              </a:rPr>
              <a:t>Play sound by converting </a:t>
            </a:r>
            <a:r>
              <a:rPr lang="en-US" sz="2400" b="1" kern="0" spc="-34" dirty="0">
                <a:solidFill>
                  <a:srgbClr val="FF0000"/>
                </a:solidFill>
                <a:ea typeface="Source Sans Pro" pitchFamily="34" charset="-122"/>
                <a:cs typeface="Source Sans Pro" pitchFamily="34" charset="-120"/>
              </a:rPr>
              <a:t>electrical signals </a:t>
            </a:r>
            <a:r>
              <a:rPr lang="en-US" sz="2400" kern="0" spc="-34" dirty="0">
                <a:solidFill>
                  <a:srgbClr val="272525"/>
                </a:solidFill>
                <a:ea typeface="Source Sans Pro" pitchFamily="34" charset="-122"/>
                <a:cs typeface="Source Sans Pro" pitchFamily="34" charset="-120"/>
              </a:rPr>
              <a:t>into </a:t>
            </a:r>
            <a:r>
              <a:rPr lang="en-US" sz="2400" b="1" kern="0" spc="-34" dirty="0">
                <a:solidFill>
                  <a:srgbClr val="FF0000"/>
                </a:solidFill>
                <a:ea typeface="Source Sans Pro" pitchFamily="34" charset="-122"/>
                <a:cs typeface="Source Sans Pro" pitchFamily="34" charset="-120"/>
              </a:rPr>
              <a:t>sound waves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12" name="Shape 6"/>
          <p:cNvSpPr/>
          <p:nvPr/>
        </p:nvSpPr>
        <p:spPr>
          <a:xfrm>
            <a:off x="5637220" y="4392692"/>
            <a:ext cx="7556540" cy="15240"/>
          </a:xfrm>
          <a:prstGeom prst="roundRect">
            <a:avLst>
              <a:gd name="adj" fmla="val 601254"/>
            </a:avLst>
          </a:prstGeom>
          <a:solidFill>
            <a:srgbClr val="D6BADD"/>
          </a:solidFill>
          <a:ln/>
        </p:spPr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7728" y="4435197"/>
            <a:ext cx="6486049" cy="1236940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67400" y="4861917"/>
            <a:ext cx="306705" cy="383500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6881899" y="4653320"/>
            <a:ext cx="2566630" cy="3208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3200" kern="0" spc="-40" dirty="0">
                <a:solidFill>
                  <a:srgbClr val="272525"/>
                </a:solidFill>
                <a:ea typeface="Source Serif Pro Semi Bold" pitchFamily="34" charset="-122"/>
                <a:cs typeface="Source Serif Pro Semi Bold" pitchFamily="34" charset="-120"/>
              </a:rPr>
              <a:t>Microphones</a:t>
            </a:r>
            <a:endParaRPr lang="en-US" sz="3200" dirty="0"/>
          </a:p>
        </p:txBody>
      </p:sp>
      <p:sp>
        <p:nvSpPr>
          <p:cNvPr id="16" name="Text 8"/>
          <p:cNvSpPr/>
          <p:nvPr/>
        </p:nvSpPr>
        <p:spPr>
          <a:xfrm>
            <a:off x="6881899" y="5105043"/>
            <a:ext cx="5442347" cy="3489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400" kern="0" spc="-34" dirty="0">
                <a:solidFill>
                  <a:srgbClr val="272525"/>
                </a:solidFill>
                <a:ea typeface="Source Sans Pro" pitchFamily="34" charset="-122"/>
                <a:cs typeface="Source Sans Pro" pitchFamily="34" charset="-120"/>
              </a:rPr>
              <a:t>Record sound by converting </a:t>
            </a:r>
            <a:r>
              <a:rPr lang="en-US" sz="2400" b="1" kern="0" spc="-34" dirty="0">
                <a:solidFill>
                  <a:srgbClr val="FF0000"/>
                </a:solidFill>
                <a:ea typeface="Source Sans Pro" pitchFamily="34" charset="-122"/>
                <a:cs typeface="Source Sans Pro" pitchFamily="34" charset="-120"/>
              </a:rPr>
              <a:t>sound waves </a:t>
            </a:r>
            <a:r>
              <a:rPr lang="en-US" sz="2400" kern="0" spc="-34" dirty="0">
                <a:solidFill>
                  <a:srgbClr val="272525"/>
                </a:solidFill>
                <a:ea typeface="Source Sans Pro" pitchFamily="34" charset="-122"/>
                <a:cs typeface="Source Sans Pro" pitchFamily="34" charset="-120"/>
              </a:rPr>
              <a:t>into </a:t>
            </a:r>
            <a:r>
              <a:rPr lang="en-US" sz="2400" b="1" kern="0" spc="-34" dirty="0">
                <a:solidFill>
                  <a:srgbClr val="FF0000"/>
                </a:solidFill>
                <a:ea typeface="Source Sans Pro" pitchFamily="34" charset="-122"/>
                <a:cs typeface="Source Sans Pro" pitchFamily="34" charset="-120"/>
              </a:rPr>
              <a:t>electrical signals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17" name="Text 9"/>
          <p:cNvSpPr/>
          <p:nvPr/>
        </p:nvSpPr>
        <p:spPr>
          <a:xfrm>
            <a:off x="144986" y="5917525"/>
            <a:ext cx="13103304" cy="3489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400" b="1" kern="0" spc="-34" dirty="0">
                <a:solidFill>
                  <a:srgbClr val="272525"/>
                </a:solidFill>
                <a:ea typeface="Source Sans Pro" pitchFamily="34" charset="-122"/>
                <a:cs typeface="Source Sans Pro" pitchFamily="34" charset="-120"/>
              </a:rPr>
              <a:t>Speakers</a:t>
            </a:r>
            <a:r>
              <a:rPr lang="en-US" sz="2400" kern="0" spc="-34" dirty="0">
                <a:solidFill>
                  <a:srgbClr val="272525"/>
                </a:solidFill>
                <a:ea typeface="Source Sans Pro" pitchFamily="34" charset="-122"/>
                <a:cs typeface="Source Sans Pro" pitchFamily="34" charset="-120"/>
              </a:rPr>
              <a:t>: They </a:t>
            </a:r>
            <a:r>
              <a:rPr lang="en-US" sz="2400" b="1" kern="0" spc="-34" dirty="0">
                <a:solidFill>
                  <a:srgbClr val="FF0000"/>
                </a:solidFill>
                <a:ea typeface="Source Sans Pro" pitchFamily="34" charset="-122"/>
                <a:cs typeface="Source Sans Pro" pitchFamily="34" charset="-120"/>
              </a:rPr>
              <a:t>play sound</a:t>
            </a:r>
            <a:r>
              <a:rPr lang="en-US" sz="2400" kern="0" spc="-34" dirty="0">
                <a:solidFill>
                  <a:srgbClr val="FF0000"/>
                </a:solidFill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2400" kern="0" spc="-34" dirty="0">
                <a:solidFill>
                  <a:srgbClr val="272525"/>
                </a:solidFill>
                <a:ea typeface="Source Sans Pro" pitchFamily="34" charset="-122"/>
                <a:cs typeface="Source Sans Pro" pitchFamily="34" charset="-120"/>
              </a:rPr>
              <a:t>by converting </a:t>
            </a:r>
            <a:r>
              <a:rPr lang="en-US" sz="2400" b="1" kern="0" spc="-34" dirty="0">
                <a:solidFill>
                  <a:srgbClr val="FF0000"/>
                </a:solidFill>
                <a:ea typeface="Source Sans Pro" pitchFamily="34" charset="-122"/>
                <a:cs typeface="Source Sans Pro" pitchFamily="34" charset="-120"/>
              </a:rPr>
              <a:t>electrical signals </a:t>
            </a:r>
            <a:r>
              <a:rPr lang="en-US" sz="2400" kern="0" spc="-34" dirty="0">
                <a:solidFill>
                  <a:srgbClr val="272525"/>
                </a:solidFill>
                <a:ea typeface="Source Sans Pro" pitchFamily="34" charset="-122"/>
                <a:cs typeface="Source Sans Pro" pitchFamily="34" charset="-120"/>
              </a:rPr>
              <a:t>into </a:t>
            </a:r>
            <a:r>
              <a:rPr lang="en-US" sz="2400" b="1" kern="0" spc="-34" dirty="0">
                <a:solidFill>
                  <a:srgbClr val="FF0000"/>
                </a:solidFill>
                <a:ea typeface="Source Sans Pro" pitchFamily="34" charset="-122"/>
                <a:cs typeface="Source Sans Pro" pitchFamily="34" charset="-120"/>
              </a:rPr>
              <a:t>sound waves</a:t>
            </a:r>
            <a:r>
              <a:rPr lang="en-US" sz="2400" kern="0" spc="-34" dirty="0">
                <a:solidFill>
                  <a:srgbClr val="272525"/>
                </a:solidFill>
                <a:ea typeface="Source Sans Pro" pitchFamily="34" charset="-122"/>
                <a:cs typeface="Source Sans Pro" pitchFamily="34" charset="-120"/>
              </a:rPr>
              <a:t>. Use them to listen to music, videos, or calls.</a:t>
            </a:r>
            <a:endParaRPr lang="en-US" sz="2400" dirty="0"/>
          </a:p>
        </p:txBody>
      </p:sp>
      <p:sp>
        <p:nvSpPr>
          <p:cNvPr id="18" name="Text 10"/>
          <p:cNvSpPr/>
          <p:nvPr/>
        </p:nvSpPr>
        <p:spPr>
          <a:xfrm>
            <a:off x="144986" y="6511885"/>
            <a:ext cx="13103304" cy="3489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400" b="1" kern="0" spc="-34" dirty="0">
                <a:solidFill>
                  <a:srgbClr val="272525"/>
                </a:solidFill>
                <a:ea typeface="Source Sans Pro" pitchFamily="34" charset="-122"/>
                <a:cs typeface="Source Sans Pro" pitchFamily="34" charset="-120"/>
              </a:rPr>
              <a:t>Microphones</a:t>
            </a:r>
            <a:r>
              <a:rPr lang="en-US" sz="2400" kern="0" spc="-34" dirty="0">
                <a:solidFill>
                  <a:srgbClr val="272525"/>
                </a:solidFill>
                <a:ea typeface="Source Sans Pro" pitchFamily="34" charset="-122"/>
                <a:cs typeface="Source Sans Pro" pitchFamily="34" charset="-120"/>
              </a:rPr>
              <a:t>: They </a:t>
            </a:r>
            <a:r>
              <a:rPr lang="en-US" sz="2400" b="1" kern="0" spc="-34" dirty="0">
                <a:solidFill>
                  <a:srgbClr val="FF0000"/>
                </a:solidFill>
                <a:ea typeface="Source Sans Pro" pitchFamily="34" charset="-122"/>
                <a:cs typeface="Source Sans Pro" pitchFamily="34" charset="-120"/>
              </a:rPr>
              <a:t>record sound</a:t>
            </a:r>
            <a:r>
              <a:rPr lang="en-US" sz="2400" kern="0" spc="-34" dirty="0">
                <a:solidFill>
                  <a:srgbClr val="FF0000"/>
                </a:solidFill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2400" kern="0" spc="-34" dirty="0">
                <a:solidFill>
                  <a:srgbClr val="272525"/>
                </a:solidFill>
                <a:ea typeface="Source Sans Pro" pitchFamily="34" charset="-122"/>
                <a:cs typeface="Source Sans Pro" pitchFamily="34" charset="-120"/>
              </a:rPr>
              <a:t>by converting </a:t>
            </a:r>
            <a:r>
              <a:rPr lang="en-US" sz="2400" b="1" kern="0" spc="-34" dirty="0">
                <a:solidFill>
                  <a:srgbClr val="FF0000"/>
                </a:solidFill>
                <a:ea typeface="Source Sans Pro" pitchFamily="34" charset="-122"/>
                <a:cs typeface="Source Sans Pro" pitchFamily="34" charset="-120"/>
              </a:rPr>
              <a:t>sound waves </a:t>
            </a:r>
            <a:r>
              <a:rPr lang="en-US" sz="2400" kern="0" spc="-34" dirty="0">
                <a:solidFill>
                  <a:srgbClr val="272525"/>
                </a:solidFill>
                <a:ea typeface="Source Sans Pro" pitchFamily="34" charset="-122"/>
                <a:cs typeface="Source Sans Pro" pitchFamily="34" charset="-120"/>
              </a:rPr>
              <a:t>into </a:t>
            </a:r>
            <a:r>
              <a:rPr lang="en-US" sz="2400" b="1" kern="0" spc="-34" dirty="0">
                <a:solidFill>
                  <a:srgbClr val="FF0000"/>
                </a:solidFill>
                <a:ea typeface="Source Sans Pro" pitchFamily="34" charset="-122"/>
                <a:cs typeface="Source Sans Pro" pitchFamily="34" charset="-120"/>
              </a:rPr>
              <a:t>electrical signals</a:t>
            </a:r>
            <a:r>
              <a:rPr lang="en-US" sz="2400" kern="0" spc="-34" dirty="0">
                <a:solidFill>
                  <a:srgbClr val="272525"/>
                </a:solidFill>
                <a:ea typeface="Source Sans Pro" pitchFamily="34" charset="-122"/>
                <a:cs typeface="Source Sans Pro" pitchFamily="34" charset="-120"/>
              </a:rPr>
              <a:t>. Use them to talk, record, or </a:t>
            </a:r>
            <a:br>
              <a:rPr lang="en-US" sz="2400" kern="0" spc="-34" dirty="0">
                <a:solidFill>
                  <a:srgbClr val="272525"/>
                </a:solidFill>
                <a:ea typeface="Source Sans Pro" pitchFamily="34" charset="-122"/>
                <a:cs typeface="Source Sans Pro" pitchFamily="34" charset="-120"/>
              </a:rPr>
            </a:br>
            <a:r>
              <a:rPr lang="en-US" sz="2400" kern="0" spc="-34" dirty="0">
                <a:solidFill>
                  <a:srgbClr val="272525"/>
                </a:solidFill>
                <a:ea typeface="Source Sans Pro" pitchFamily="34" charset="-122"/>
                <a:cs typeface="Source Sans Pro" pitchFamily="34" charset="-120"/>
              </a:rPr>
              <a:t>give voice commands.</a:t>
            </a:r>
            <a:endParaRPr lang="en-US" sz="2400" dirty="0"/>
          </a:p>
        </p:txBody>
      </p:sp>
      <p:sp>
        <p:nvSpPr>
          <p:cNvPr id="19" name="Text 11"/>
          <p:cNvSpPr/>
          <p:nvPr/>
        </p:nvSpPr>
        <p:spPr>
          <a:xfrm>
            <a:off x="144985" y="7322945"/>
            <a:ext cx="14108897" cy="7235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400" kern="0" spc="-34" dirty="0">
                <a:solidFill>
                  <a:srgbClr val="272525"/>
                </a:solidFill>
                <a:ea typeface="Source Sans Pro" pitchFamily="34" charset="-122"/>
                <a:cs typeface="Source Sans Pro" pitchFamily="34" charset="-120"/>
              </a:rPr>
              <a:t>Together, speakers and microphones help you </a:t>
            </a:r>
            <a:r>
              <a:rPr lang="en-US" sz="2400" b="1" kern="0" spc="-34" dirty="0">
                <a:solidFill>
                  <a:srgbClr val="FF0000"/>
                </a:solidFill>
                <a:ea typeface="Source Sans Pro" pitchFamily="34" charset="-122"/>
                <a:cs typeface="Source Sans Pro" pitchFamily="34" charset="-120"/>
              </a:rPr>
              <a:t>hear</a:t>
            </a:r>
            <a:r>
              <a:rPr lang="en-US" sz="2400" kern="0" spc="-34" dirty="0">
                <a:solidFill>
                  <a:srgbClr val="272525"/>
                </a:solidFill>
                <a:ea typeface="Source Sans Pro" pitchFamily="34" charset="-122"/>
                <a:cs typeface="Source Sans Pro" pitchFamily="34" charset="-120"/>
              </a:rPr>
              <a:t> and </a:t>
            </a:r>
            <a:r>
              <a:rPr lang="en-US" sz="2400" b="1" kern="0" spc="-34" dirty="0">
                <a:solidFill>
                  <a:srgbClr val="FF0000"/>
                </a:solidFill>
                <a:ea typeface="Source Sans Pro" pitchFamily="34" charset="-122"/>
                <a:cs typeface="Source Sans Pro" pitchFamily="34" charset="-120"/>
              </a:rPr>
              <a:t>communicate</a:t>
            </a:r>
            <a:r>
              <a:rPr lang="en-US" sz="2400" kern="0" spc="-34" dirty="0">
                <a:solidFill>
                  <a:srgbClr val="272525"/>
                </a:solidFill>
                <a:ea typeface="Source Sans Pro" pitchFamily="34" charset="-122"/>
                <a:cs typeface="Source Sans Pro" pitchFamily="34" charset="-120"/>
              </a:rPr>
              <a:t> on your computer. With these basics, </a:t>
            </a:r>
          </a:p>
          <a:p>
            <a:pPr marL="0" indent="0" algn="l">
              <a:lnSpc>
                <a:spcPts val="2700"/>
              </a:lnSpc>
              <a:buNone/>
            </a:pPr>
            <a:r>
              <a:rPr lang="en-US" sz="2400" kern="0" spc="-34" dirty="0">
                <a:solidFill>
                  <a:srgbClr val="272525"/>
                </a:solidFill>
                <a:ea typeface="Source Sans Pro" pitchFamily="34" charset="-122"/>
                <a:cs typeface="Source Sans Pro" pitchFamily="34" charset="-120"/>
              </a:rPr>
              <a:t>you'll be able to use them confidently!</a:t>
            </a:r>
            <a:endParaRPr lang="en-US" sz="24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2468161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5400" kern="0" spc="-89" dirty="0">
                <a:solidFill>
                  <a:srgbClr val="000000"/>
                </a:solidFill>
                <a:ea typeface="Source Serif Pro Semi Bold" pitchFamily="34" charset="-122"/>
                <a:cs typeface="Source Serif Pro Semi Bold" pitchFamily="34" charset="-120"/>
              </a:rPr>
              <a:t>Speakers</a:t>
            </a:r>
            <a:endParaRPr lang="en-US" sz="5400" dirty="0"/>
          </a:p>
        </p:txBody>
      </p:sp>
      <p:sp>
        <p:nvSpPr>
          <p:cNvPr id="4" name="Shape 1"/>
          <p:cNvSpPr/>
          <p:nvPr/>
        </p:nvSpPr>
        <p:spPr>
          <a:xfrm>
            <a:off x="6324124" y="3531151"/>
            <a:ext cx="3614618" cy="2708279"/>
          </a:xfrm>
          <a:prstGeom prst="roundRect">
            <a:avLst>
              <a:gd name="adj" fmla="val 3987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71059" y="377808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kern="0" spc="-44" dirty="0">
                <a:solidFill>
                  <a:srgbClr val="272525"/>
                </a:solidFill>
                <a:ea typeface="Source Serif Pro Semi Bold" pitchFamily="34" charset="-122"/>
                <a:cs typeface="Source Serif Pro Semi Bold" pitchFamily="34" charset="-120"/>
              </a:rPr>
              <a:t>What Are Speakers?</a:t>
            </a:r>
            <a:endParaRPr lang="en-US" sz="2800" dirty="0"/>
          </a:p>
        </p:txBody>
      </p:sp>
      <p:sp>
        <p:nvSpPr>
          <p:cNvPr id="6" name="Text 3"/>
          <p:cNvSpPr/>
          <p:nvPr/>
        </p:nvSpPr>
        <p:spPr>
          <a:xfrm>
            <a:off x="6571059" y="4273624"/>
            <a:ext cx="3367683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kern="0" spc="-38" dirty="0">
                <a:solidFill>
                  <a:srgbClr val="272525"/>
                </a:solidFill>
                <a:ea typeface="Source Sans Pro" pitchFamily="34" charset="-122"/>
                <a:cs typeface="Source Sans Pro" pitchFamily="34" charset="-120"/>
              </a:rPr>
              <a:t>Speakers are devices that </a:t>
            </a:r>
            <a:r>
              <a:rPr lang="en-US" sz="2400" b="1" kern="0" spc="-38" dirty="0">
                <a:solidFill>
                  <a:srgbClr val="FF0000"/>
                </a:solidFill>
                <a:ea typeface="Source Sans Pro" pitchFamily="34" charset="-122"/>
                <a:cs typeface="Source Sans Pro" pitchFamily="34" charset="-120"/>
              </a:rPr>
              <a:t>play sound</a:t>
            </a:r>
            <a:r>
              <a:rPr lang="en-US" sz="2400" kern="0" spc="-38" dirty="0">
                <a:solidFill>
                  <a:srgbClr val="FF0000"/>
                </a:solidFill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2400" kern="0" spc="-38" dirty="0">
                <a:solidFill>
                  <a:srgbClr val="272525"/>
                </a:solidFill>
                <a:ea typeface="Source Sans Pro" pitchFamily="34" charset="-122"/>
                <a:cs typeface="Source Sans Pro" pitchFamily="34" charset="-120"/>
              </a:rPr>
              <a:t>from your computer. They let you hear music, videos, games, and other audio.</a:t>
            </a:r>
            <a:endParaRPr lang="en-US" sz="2400" dirty="0"/>
          </a:p>
        </p:txBody>
      </p:sp>
      <p:sp>
        <p:nvSpPr>
          <p:cNvPr id="7" name="Shape 4"/>
          <p:cNvSpPr/>
          <p:nvPr/>
        </p:nvSpPr>
        <p:spPr>
          <a:xfrm>
            <a:off x="10178058" y="3531151"/>
            <a:ext cx="3614618" cy="2708279"/>
          </a:xfrm>
          <a:prstGeom prst="roundRect">
            <a:avLst>
              <a:gd name="adj" fmla="val 3987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424993" y="377808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kern="0" spc="-44" dirty="0">
                <a:solidFill>
                  <a:srgbClr val="272525"/>
                </a:solidFill>
                <a:ea typeface="Source Serif Pro Semi Bold" pitchFamily="34" charset="-122"/>
                <a:cs typeface="Source Serif Pro Semi Bold" pitchFamily="34" charset="-120"/>
              </a:rPr>
              <a:t>Purpose</a:t>
            </a:r>
            <a:endParaRPr lang="en-US" sz="2800" dirty="0"/>
          </a:p>
        </p:txBody>
      </p:sp>
      <p:sp>
        <p:nvSpPr>
          <p:cNvPr id="9" name="Text 6"/>
          <p:cNvSpPr/>
          <p:nvPr/>
        </p:nvSpPr>
        <p:spPr>
          <a:xfrm>
            <a:off x="10424993" y="4273624"/>
            <a:ext cx="336768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kern="0" spc="-38" dirty="0">
                <a:solidFill>
                  <a:srgbClr val="272525"/>
                </a:solidFill>
                <a:ea typeface="Source Sans Pro" pitchFamily="34" charset="-122"/>
                <a:cs typeface="Source Sans Pro" pitchFamily="34" charset="-120"/>
              </a:rPr>
              <a:t>They convert electrical signals from your computer into audible sound waves that you can hear.</a:t>
            </a:r>
            <a:endParaRPr lang="en-US" sz="24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1506" y="0"/>
            <a:ext cx="4598894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99849" y="710089"/>
            <a:ext cx="4957643" cy="5881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00"/>
              </a:lnSpc>
              <a:buNone/>
            </a:pPr>
            <a:r>
              <a:rPr lang="en-US" sz="4800" kern="0" spc="-74" dirty="0">
                <a:solidFill>
                  <a:srgbClr val="000000"/>
                </a:solidFill>
                <a:ea typeface="Source Serif Pro Semi Bold" pitchFamily="34" charset="-122"/>
                <a:cs typeface="Source Serif Pro Semi Bold" pitchFamily="34" charset="-120"/>
              </a:rPr>
              <a:t>How Do Speakers Work?</a:t>
            </a:r>
            <a:endParaRPr lang="en-US" sz="48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849" y="1598176"/>
            <a:ext cx="999887" cy="184380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999655" y="1798082"/>
            <a:ext cx="2352675" cy="2940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3200" kern="0" spc="-37" dirty="0">
                <a:solidFill>
                  <a:srgbClr val="272525"/>
                </a:solidFill>
                <a:ea typeface="Source Serif Pro Semi Bold" pitchFamily="34" charset="-122"/>
                <a:cs typeface="Source Serif Pro Semi Bold" pitchFamily="34" charset="-120"/>
              </a:rPr>
              <a:t>Sound Signals</a:t>
            </a:r>
            <a:endParaRPr lang="en-US" sz="3200" dirty="0"/>
          </a:p>
        </p:txBody>
      </p:sp>
      <p:sp>
        <p:nvSpPr>
          <p:cNvPr id="6" name="Text 2"/>
          <p:cNvSpPr/>
          <p:nvPr/>
        </p:nvSpPr>
        <p:spPr>
          <a:xfrm>
            <a:off x="1999655" y="2212062"/>
            <a:ext cx="6444496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2400" kern="0" spc="-31" dirty="0">
                <a:solidFill>
                  <a:srgbClr val="272525"/>
                </a:solidFill>
                <a:ea typeface="Source Sans Pro" pitchFamily="34" charset="-122"/>
                <a:cs typeface="Source Sans Pro" pitchFamily="34" charset="-120"/>
              </a:rPr>
              <a:t>The computer sends </a:t>
            </a:r>
            <a:r>
              <a:rPr lang="en-US" sz="2400" b="1" kern="0" spc="-31" dirty="0">
                <a:solidFill>
                  <a:srgbClr val="FF0000"/>
                </a:solidFill>
                <a:ea typeface="Source Sans Pro" pitchFamily="34" charset="-122"/>
                <a:cs typeface="Source Sans Pro" pitchFamily="34" charset="-120"/>
              </a:rPr>
              <a:t>sound signals</a:t>
            </a:r>
            <a:r>
              <a:rPr lang="en-US" sz="2400" kern="0" spc="-31" dirty="0">
                <a:solidFill>
                  <a:srgbClr val="FF0000"/>
                </a:solidFill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2400" kern="0" spc="-31" dirty="0">
                <a:solidFill>
                  <a:srgbClr val="272525"/>
                </a:solidFill>
                <a:ea typeface="Source Sans Pro" pitchFamily="34" charset="-122"/>
                <a:cs typeface="Source Sans Pro" pitchFamily="34" charset="-120"/>
              </a:rPr>
              <a:t>(electrical signals) to the speakers.</a:t>
            </a:r>
            <a:endParaRPr lang="en-US" sz="2400" dirty="0"/>
          </a:p>
        </p:txBody>
      </p:sp>
      <p:sp>
        <p:nvSpPr>
          <p:cNvPr id="7" name="Text 3"/>
          <p:cNvSpPr/>
          <p:nvPr/>
        </p:nvSpPr>
        <p:spPr>
          <a:xfrm>
            <a:off x="1999654" y="2601992"/>
            <a:ext cx="8031851" cy="6400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2400" kern="0" spc="-31" dirty="0">
                <a:solidFill>
                  <a:srgbClr val="272525"/>
                </a:solidFill>
                <a:ea typeface="Source Sans Pro" pitchFamily="34" charset="-122"/>
                <a:cs typeface="Source Sans Pro" pitchFamily="34" charset="-120"/>
              </a:rPr>
              <a:t>Example: When you play a song, the computer sends the music data to the speakers.</a:t>
            </a:r>
            <a:endParaRPr lang="en-US" sz="240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9849" y="3441978"/>
            <a:ext cx="999887" cy="2233732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1999655" y="3641884"/>
            <a:ext cx="2857976" cy="2940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3200" kern="0" spc="-37" dirty="0">
                <a:solidFill>
                  <a:srgbClr val="272525"/>
                </a:solidFill>
                <a:ea typeface="Source Serif Pro Semi Bold" pitchFamily="34" charset="-122"/>
                <a:cs typeface="Source Serif Pro Semi Bold" pitchFamily="34" charset="-120"/>
              </a:rPr>
              <a:t>Converting Signals to Sound</a:t>
            </a:r>
            <a:endParaRPr lang="en-US" sz="3200" dirty="0"/>
          </a:p>
        </p:txBody>
      </p:sp>
      <p:sp>
        <p:nvSpPr>
          <p:cNvPr id="10" name="Text 5"/>
          <p:cNvSpPr/>
          <p:nvPr/>
        </p:nvSpPr>
        <p:spPr>
          <a:xfrm>
            <a:off x="1999655" y="4055864"/>
            <a:ext cx="7897380" cy="6400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2400" kern="0" spc="-31" dirty="0">
                <a:solidFill>
                  <a:srgbClr val="272525"/>
                </a:solidFill>
                <a:ea typeface="Source Sans Pro" pitchFamily="34" charset="-122"/>
                <a:cs typeface="Source Sans Pro" pitchFamily="34" charset="-120"/>
              </a:rPr>
              <a:t>Inside the speakers, there's a </a:t>
            </a:r>
            <a:r>
              <a:rPr lang="en-US" sz="2400" b="1" kern="0" spc="-31" dirty="0">
                <a:solidFill>
                  <a:srgbClr val="FF0000"/>
                </a:solidFill>
                <a:ea typeface="Source Sans Pro" pitchFamily="34" charset="-122"/>
                <a:cs typeface="Source Sans Pro" pitchFamily="34" charset="-120"/>
              </a:rPr>
              <a:t>magnet</a:t>
            </a:r>
            <a:r>
              <a:rPr lang="en-US" sz="2400" kern="0" spc="-31" dirty="0">
                <a:solidFill>
                  <a:srgbClr val="272525"/>
                </a:solidFill>
                <a:ea typeface="Source Sans Pro" pitchFamily="34" charset="-122"/>
                <a:cs typeface="Source Sans Pro" pitchFamily="34" charset="-120"/>
              </a:rPr>
              <a:t> and a </a:t>
            </a:r>
            <a:r>
              <a:rPr lang="en-US" sz="2400" b="1" kern="0" spc="-31" dirty="0">
                <a:solidFill>
                  <a:srgbClr val="FF0000"/>
                </a:solidFill>
                <a:ea typeface="Source Sans Pro" pitchFamily="34" charset="-122"/>
                <a:cs typeface="Source Sans Pro" pitchFamily="34" charset="-120"/>
              </a:rPr>
              <a:t>coil</a:t>
            </a:r>
            <a:r>
              <a:rPr lang="en-US" sz="2400" kern="0" spc="-31" dirty="0">
                <a:solidFill>
                  <a:srgbClr val="272525"/>
                </a:solidFill>
                <a:ea typeface="Source Sans Pro" pitchFamily="34" charset="-122"/>
                <a:cs typeface="Source Sans Pro" pitchFamily="34" charset="-120"/>
              </a:rPr>
              <a:t> that </a:t>
            </a:r>
            <a:br>
              <a:rPr lang="en-US" sz="2400" kern="0" spc="-31" dirty="0">
                <a:solidFill>
                  <a:srgbClr val="272525"/>
                </a:solidFill>
                <a:ea typeface="Source Sans Pro" pitchFamily="34" charset="-122"/>
                <a:cs typeface="Source Sans Pro" pitchFamily="34" charset="-120"/>
              </a:rPr>
            </a:br>
            <a:r>
              <a:rPr lang="en-US" sz="2400" kern="0" spc="-31" dirty="0">
                <a:solidFill>
                  <a:srgbClr val="272525"/>
                </a:solidFill>
                <a:ea typeface="Source Sans Pro" pitchFamily="34" charset="-122"/>
                <a:cs typeface="Source Sans Pro" pitchFamily="34" charset="-120"/>
              </a:rPr>
              <a:t>work together to move a </a:t>
            </a:r>
            <a:r>
              <a:rPr lang="en-US" sz="2400" b="1" kern="0" spc="-31" dirty="0">
                <a:solidFill>
                  <a:srgbClr val="FF0000"/>
                </a:solidFill>
                <a:ea typeface="Source Sans Pro" pitchFamily="34" charset="-122"/>
                <a:cs typeface="Source Sans Pro" pitchFamily="34" charset="-120"/>
              </a:rPr>
              <a:t>cone</a:t>
            </a:r>
            <a:r>
              <a:rPr lang="en-US" sz="2400" kern="0" spc="-31" dirty="0">
                <a:solidFill>
                  <a:srgbClr val="272525"/>
                </a:solidFill>
                <a:ea typeface="Source Sans Pro" pitchFamily="34" charset="-122"/>
                <a:cs typeface="Source Sans Pro" pitchFamily="34" charset="-120"/>
              </a:rPr>
              <a:t> (the round part of the speaker).</a:t>
            </a:r>
            <a:endParaRPr lang="en-US" sz="2400" dirty="0"/>
          </a:p>
        </p:txBody>
      </p:sp>
      <p:sp>
        <p:nvSpPr>
          <p:cNvPr id="11" name="Text 6"/>
          <p:cNvSpPr/>
          <p:nvPr/>
        </p:nvSpPr>
        <p:spPr>
          <a:xfrm>
            <a:off x="1999655" y="4765834"/>
            <a:ext cx="6444496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2000" kern="0" spc="-31" dirty="0">
                <a:solidFill>
                  <a:srgbClr val="272525"/>
                </a:solidFill>
                <a:ea typeface="Source Sans Pro" pitchFamily="34" charset="-122"/>
                <a:cs typeface="Source Sans Pro" pitchFamily="34" charset="-120"/>
              </a:rPr>
              <a:t>When the electrical signals reach the speakers, they make the cone vibrate.</a:t>
            </a:r>
            <a:endParaRPr lang="en-US" sz="2000" dirty="0"/>
          </a:p>
        </p:txBody>
      </p:sp>
      <p:sp>
        <p:nvSpPr>
          <p:cNvPr id="12" name="Text 7"/>
          <p:cNvSpPr/>
          <p:nvPr/>
        </p:nvSpPr>
        <p:spPr>
          <a:xfrm>
            <a:off x="1999655" y="5155763"/>
            <a:ext cx="6444496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2400" kern="0" spc="-31" dirty="0">
                <a:solidFill>
                  <a:srgbClr val="272525"/>
                </a:solidFill>
                <a:ea typeface="Source Sans Pro" pitchFamily="34" charset="-122"/>
                <a:cs typeface="Source Sans Pro" pitchFamily="34" charset="-120"/>
              </a:rPr>
              <a:t>These vibrations create </a:t>
            </a:r>
            <a:r>
              <a:rPr lang="en-US" sz="2400" b="1" kern="0" spc="-31" dirty="0">
                <a:solidFill>
                  <a:srgbClr val="FF0000"/>
                </a:solidFill>
                <a:ea typeface="Source Sans Pro" pitchFamily="34" charset="-122"/>
                <a:cs typeface="Source Sans Pro" pitchFamily="34" charset="-120"/>
              </a:rPr>
              <a:t>sound waves</a:t>
            </a:r>
            <a:r>
              <a:rPr lang="en-US" sz="2400" kern="0" spc="-31" dirty="0">
                <a:solidFill>
                  <a:srgbClr val="FF0000"/>
                </a:solidFill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2400" kern="0" spc="-31" dirty="0">
                <a:solidFill>
                  <a:srgbClr val="272525"/>
                </a:solidFill>
                <a:ea typeface="Source Sans Pro" pitchFamily="34" charset="-122"/>
                <a:cs typeface="Source Sans Pro" pitchFamily="34" charset="-120"/>
              </a:rPr>
              <a:t>that you can hear.</a:t>
            </a:r>
            <a:endParaRPr lang="en-US" sz="240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9849" y="5675709"/>
            <a:ext cx="999887" cy="1843802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999655" y="5875615"/>
            <a:ext cx="2352675" cy="2940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3200" kern="0" spc="-37" dirty="0">
                <a:solidFill>
                  <a:srgbClr val="272525"/>
                </a:solidFill>
                <a:ea typeface="Source Serif Pro Semi Bold" pitchFamily="34" charset="-122"/>
                <a:cs typeface="Source Serif Pro Semi Bold" pitchFamily="34" charset="-120"/>
              </a:rPr>
              <a:t>Volume Control</a:t>
            </a:r>
            <a:endParaRPr lang="en-US" sz="3200" dirty="0"/>
          </a:p>
        </p:txBody>
      </p:sp>
      <p:sp>
        <p:nvSpPr>
          <p:cNvPr id="15" name="Text 9"/>
          <p:cNvSpPr/>
          <p:nvPr/>
        </p:nvSpPr>
        <p:spPr>
          <a:xfrm>
            <a:off x="1999655" y="6289596"/>
            <a:ext cx="7588098" cy="6400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2400" kern="0" spc="-31" dirty="0">
                <a:solidFill>
                  <a:srgbClr val="272525"/>
                </a:solidFill>
                <a:ea typeface="Source Sans Pro" pitchFamily="34" charset="-122"/>
                <a:cs typeface="Source Sans Pro" pitchFamily="34" charset="-120"/>
              </a:rPr>
              <a:t>You can adjust the </a:t>
            </a:r>
            <a:r>
              <a:rPr lang="en-US" sz="2400" b="1" kern="0" spc="-31" dirty="0">
                <a:solidFill>
                  <a:srgbClr val="FF0000"/>
                </a:solidFill>
                <a:ea typeface="Source Sans Pro" pitchFamily="34" charset="-122"/>
                <a:cs typeface="Source Sans Pro" pitchFamily="34" charset="-120"/>
              </a:rPr>
              <a:t>volume</a:t>
            </a:r>
            <a:r>
              <a:rPr lang="en-US" sz="2400" kern="0" spc="-31" dirty="0">
                <a:solidFill>
                  <a:srgbClr val="272525"/>
                </a:solidFill>
                <a:ea typeface="Source Sans Pro" pitchFamily="34" charset="-122"/>
                <a:cs typeface="Source Sans Pro" pitchFamily="34" charset="-120"/>
              </a:rPr>
              <a:t> using the computer's settings or buttons on the speakers.</a:t>
            </a:r>
            <a:endParaRPr lang="en-US" sz="2400" dirty="0"/>
          </a:p>
        </p:txBody>
      </p:sp>
      <p:sp>
        <p:nvSpPr>
          <p:cNvPr id="16" name="Text 10"/>
          <p:cNvSpPr/>
          <p:nvPr/>
        </p:nvSpPr>
        <p:spPr>
          <a:xfrm>
            <a:off x="1999655" y="6999565"/>
            <a:ext cx="6444496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2400" kern="0" spc="-31" dirty="0">
                <a:solidFill>
                  <a:srgbClr val="272525"/>
                </a:solidFill>
                <a:ea typeface="Source Sans Pro" pitchFamily="34" charset="-122"/>
                <a:cs typeface="Source Sans Pro" pitchFamily="34" charset="-120"/>
              </a:rPr>
              <a:t>Example: Turn up the volume to hear music louder.</a:t>
            </a:r>
            <a:endParaRPr lang="en-US" sz="24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34576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56749" y="2862501"/>
            <a:ext cx="4415671" cy="5519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00"/>
              </a:lnSpc>
              <a:buNone/>
            </a:pPr>
            <a:r>
              <a:rPr lang="en-US" sz="4800" kern="0" spc="-70" dirty="0">
                <a:solidFill>
                  <a:srgbClr val="000000"/>
                </a:solidFill>
                <a:ea typeface="Source Serif Pro Semi Bold" pitchFamily="34" charset="-122"/>
                <a:cs typeface="Source Serif Pro Semi Bold" pitchFamily="34" charset="-120"/>
              </a:rPr>
              <a:t>Types of Speakers:</a:t>
            </a:r>
            <a:endParaRPr lang="en-US" sz="48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749" y="3728680"/>
            <a:ext cx="469106" cy="46910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313498" y="3695938"/>
            <a:ext cx="2207776" cy="2758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2800" kern="0" spc="-35" dirty="0">
                <a:solidFill>
                  <a:srgbClr val="272525"/>
                </a:solidFill>
                <a:ea typeface="Source Serif Pro Semi Bold" pitchFamily="34" charset="-122"/>
                <a:cs typeface="Source Serif Pro Semi Bold" pitchFamily="34" charset="-120"/>
              </a:rPr>
              <a:t>Built-in Speakers</a:t>
            </a:r>
            <a:endParaRPr lang="en-US" sz="2800" dirty="0"/>
          </a:p>
        </p:txBody>
      </p:sp>
      <p:sp>
        <p:nvSpPr>
          <p:cNvPr id="6" name="Text 2"/>
          <p:cNvSpPr/>
          <p:nvPr/>
        </p:nvSpPr>
        <p:spPr>
          <a:xfrm>
            <a:off x="1313498" y="4084320"/>
            <a:ext cx="12660154" cy="300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400" kern="0" spc="-30" dirty="0">
                <a:solidFill>
                  <a:srgbClr val="272525"/>
                </a:solidFill>
                <a:ea typeface="Source Sans Pro" pitchFamily="34" charset="-122"/>
                <a:cs typeface="Source Sans Pro" pitchFamily="34" charset="-120"/>
              </a:rPr>
              <a:t>Some computers, like laptops, have small speakers built into them.</a:t>
            </a:r>
            <a:endParaRPr lang="en-US" sz="2400" dirty="0"/>
          </a:p>
        </p:txBody>
      </p:sp>
      <p:sp>
        <p:nvSpPr>
          <p:cNvPr id="7" name="Text 3"/>
          <p:cNvSpPr/>
          <p:nvPr/>
        </p:nvSpPr>
        <p:spPr>
          <a:xfrm>
            <a:off x="1313498" y="4496991"/>
            <a:ext cx="12660154" cy="300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400" kern="0" spc="-30" dirty="0">
                <a:solidFill>
                  <a:srgbClr val="272525"/>
                </a:solidFill>
                <a:ea typeface="Source Sans Pro" pitchFamily="34" charset="-122"/>
                <a:cs typeface="Source Sans Pro" pitchFamily="34" charset="-120"/>
              </a:rPr>
              <a:t>Example: Laptop speakers for basic sound.</a:t>
            </a:r>
            <a:endParaRPr lang="en-US" sz="240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749" y="5392817"/>
            <a:ext cx="469106" cy="469106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1313498" y="5360075"/>
            <a:ext cx="2207776" cy="2758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2800" kern="0" spc="-35" dirty="0">
                <a:solidFill>
                  <a:srgbClr val="272525"/>
                </a:solidFill>
                <a:ea typeface="Source Serif Pro Semi Bold" pitchFamily="34" charset="-122"/>
                <a:cs typeface="Source Serif Pro Semi Bold" pitchFamily="34" charset="-120"/>
              </a:rPr>
              <a:t>External Speakers</a:t>
            </a:r>
            <a:endParaRPr lang="en-US" sz="2800" dirty="0"/>
          </a:p>
        </p:txBody>
      </p:sp>
      <p:sp>
        <p:nvSpPr>
          <p:cNvPr id="10" name="Text 5"/>
          <p:cNvSpPr/>
          <p:nvPr/>
        </p:nvSpPr>
        <p:spPr>
          <a:xfrm>
            <a:off x="1313498" y="5748457"/>
            <a:ext cx="12660154" cy="300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400" kern="0" spc="-30" dirty="0">
                <a:solidFill>
                  <a:srgbClr val="272525"/>
                </a:solidFill>
                <a:ea typeface="Source Sans Pro" pitchFamily="34" charset="-122"/>
                <a:cs typeface="Source Sans Pro" pitchFamily="34" charset="-120"/>
              </a:rPr>
              <a:t>These are separate speakers you connect to the computer for better sound quality.</a:t>
            </a:r>
            <a:endParaRPr lang="en-US" sz="2400" dirty="0"/>
          </a:p>
        </p:txBody>
      </p:sp>
      <p:sp>
        <p:nvSpPr>
          <p:cNvPr id="11" name="Text 6"/>
          <p:cNvSpPr/>
          <p:nvPr/>
        </p:nvSpPr>
        <p:spPr>
          <a:xfrm>
            <a:off x="1313498" y="6161127"/>
            <a:ext cx="12660154" cy="300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400" kern="0" spc="-30" dirty="0">
                <a:solidFill>
                  <a:srgbClr val="272525"/>
                </a:solidFill>
                <a:ea typeface="Source Sans Pro" pitchFamily="34" charset="-122"/>
                <a:cs typeface="Source Sans Pro" pitchFamily="34" charset="-120"/>
              </a:rPr>
              <a:t>Example: Desktop speakers for gaming or watching movies.</a:t>
            </a:r>
            <a:endParaRPr lang="en-US" sz="240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6749" y="7056953"/>
            <a:ext cx="469106" cy="469106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313498" y="7024211"/>
            <a:ext cx="2752963" cy="2758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2800" kern="0" spc="-35" dirty="0">
                <a:solidFill>
                  <a:srgbClr val="272525"/>
                </a:solidFill>
                <a:ea typeface="Source Serif Pro Semi Bold" pitchFamily="34" charset="-122"/>
                <a:cs typeface="Source Serif Pro Semi Bold" pitchFamily="34" charset="-120"/>
              </a:rPr>
              <a:t>Bluetooth/Wireless Speakers</a:t>
            </a:r>
            <a:endParaRPr lang="en-US" sz="2800" dirty="0"/>
          </a:p>
        </p:txBody>
      </p:sp>
      <p:sp>
        <p:nvSpPr>
          <p:cNvPr id="14" name="Text 8"/>
          <p:cNvSpPr/>
          <p:nvPr/>
        </p:nvSpPr>
        <p:spPr>
          <a:xfrm>
            <a:off x="1313498" y="7412593"/>
            <a:ext cx="12660154" cy="300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400" kern="0" spc="-30" dirty="0">
                <a:solidFill>
                  <a:srgbClr val="272525"/>
                </a:solidFill>
                <a:ea typeface="Source Sans Pro" pitchFamily="34" charset="-122"/>
                <a:cs typeface="Source Sans Pro" pitchFamily="34" charset="-120"/>
              </a:rPr>
              <a:t>Connect without wires.</a:t>
            </a:r>
            <a:endParaRPr lang="en-US" sz="24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358265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800" kern="0" spc="-89" dirty="0">
                <a:solidFill>
                  <a:srgbClr val="000000"/>
                </a:solidFill>
                <a:ea typeface="Source Serif Pro Semi Bold" pitchFamily="34" charset="-122"/>
                <a:cs typeface="Source Serif Pro Semi Bold" pitchFamily="34" charset="-120"/>
              </a:rPr>
              <a:t>Microphones</a:t>
            </a:r>
            <a:endParaRPr lang="en-US" sz="4800" dirty="0"/>
          </a:p>
        </p:txBody>
      </p:sp>
      <p:sp>
        <p:nvSpPr>
          <p:cNvPr id="4" name="Shape 1"/>
          <p:cNvSpPr/>
          <p:nvPr/>
        </p:nvSpPr>
        <p:spPr>
          <a:xfrm>
            <a:off x="837724" y="2690455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7974" y="2748439"/>
            <a:ext cx="337899" cy="422434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615559" y="269045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kern="0" spc="-44" dirty="0">
                <a:solidFill>
                  <a:srgbClr val="272525"/>
                </a:solidFill>
                <a:ea typeface="Source Serif Pro Semi Bold" pitchFamily="34" charset="-122"/>
                <a:cs typeface="Source Serif Pro Semi Bold" pitchFamily="34" charset="-120"/>
              </a:rPr>
              <a:t>Purpose</a:t>
            </a:r>
            <a:endParaRPr lang="en-US" sz="2800" dirty="0"/>
          </a:p>
        </p:txBody>
      </p:sp>
      <p:sp>
        <p:nvSpPr>
          <p:cNvPr id="7" name="Text 3"/>
          <p:cNvSpPr/>
          <p:nvPr/>
        </p:nvSpPr>
        <p:spPr>
          <a:xfrm>
            <a:off x="1615559" y="3185993"/>
            <a:ext cx="3176349" cy="1915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kern="0" spc="-38" dirty="0">
                <a:solidFill>
                  <a:srgbClr val="272525"/>
                </a:solidFill>
                <a:ea typeface="Source Sans Pro" pitchFamily="34" charset="-122"/>
                <a:cs typeface="Source Sans Pro" pitchFamily="34" charset="-120"/>
              </a:rPr>
              <a:t>Microphones are devices that </a:t>
            </a:r>
            <a:r>
              <a:rPr lang="en-US" sz="2400" b="1" kern="0" spc="-38" dirty="0">
                <a:solidFill>
                  <a:srgbClr val="FF0000"/>
                </a:solidFill>
                <a:ea typeface="Source Sans Pro" pitchFamily="34" charset="-122"/>
                <a:cs typeface="Source Sans Pro" pitchFamily="34" charset="-120"/>
              </a:rPr>
              <a:t>record sound</a:t>
            </a:r>
            <a:r>
              <a:rPr lang="en-US" sz="2400" kern="0" spc="-38" dirty="0">
                <a:solidFill>
                  <a:srgbClr val="FF0000"/>
                </a:solidFill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2400" kern="0" spc="-38" dirty="0">
                <a:solidFill>
                  <a:srgbClr val="272525"/>
                </a:solidFill>
                <a:ea typeface="Source Sans Pro" pitchFamily="34" charset="-122"/>
                <a:cs typeface="Source Sans Pro" pitchFamily="34" charset="-120"/>
              </a:rPr>
              <a:t>or </a:t>
            </a:r>
            <a:r>
              <a:rPr lang="en-US" sz="2400" b="1" kern="0" spc="-38" dirty="0">
                <a:solidFill>
                  <a:srgbClr val="FF0000"/>
                </a:solidFill>
                <a:ea typeface="Source Sans Pro" pitchFamily="34" charset="-122"/>
                <a:cs typeface="Source Sans Pro" pitchFamily="34" charset="-120"/>
              </a:rPr>
              <a:t>capture your voice</a:t>
            </a:r>
            <a:r>
              <a:rPr lang="en-US" sz="2400" kern="0" spc="-38" dirty="0">
                <a:solidFill>
                  <a:srgbClr val="272525"/>
                </a:solidFill>
                <a:ea typeface="Source Sans Pro" pitchFamily="34" charset="-122"/>
                <a:cs typeface="Source Sans Pro" pitchFamily="34" charset="-120"/>
              </a:rPr>
              <a:t>. They let you talk to others, record audio, or give </a:t>
            </a:r>
            <a:br>
              <a:rPr lang="en-US" sz="2400" kern="0" spc="-38" dirty="0">
                <a:solidFill>
                  <a:srgbClr val="272525"/>
                </a:solidFill>
                <a:ea typeface="Source Sans Pro" pitchFamily="34" charset="-122"/>
                <a:cs typeface="Source Sans Pro" pitchFamily="34" charset="-120"/>
              </a:rPr>
            </a:br>
            <a:r>
              <a:rPr lang="en-US" sz="2400" kern="0" spc="-38" dirty="0">
                <a:solidFill>
                  <a:srgbClr val="272525"/>
                </a:solidFill>
                <a:ea typeface="Source Sans Pro" pitchFamily="34" charset="-122"/>
                <a:cs typeface="Source Sans Pro" pitchFamily="34" charset="-120"/>
              </a:rPr>
              <a:t>voice commands.</a:t>
            </a:r>
            <a:endParaRPr lang="en-US" sz="2400" dirty="0"/>
          </a:p>
        </p:txBody>
      </p:sp>
      <p:sp>
        <p:nvSpPr>
          <p:cNvPr id="8" name="Shape 4"/>
          <p:cNvSpPr/>
          <p:nvPr/>
        </p:nvSpPr>
        <p:spPr>
          <a:xfrm>
            <a:off x="5068174" y="2690455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8424" y="2748439"/>
            <a:ext cx="337899" cy="422434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5846009" y="269045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kern="0" spc="-44" dirty="0">
                <a:solidFill>
                  <a:srgbClr val="272525"/>
                </a:solidFill>
                <a:ea typeface="Source Serif Pro Semi Bold" pitchFamily="34" charset="-122"/>
                <a:cs typeface="Source Serif Pro Semi Bold" pitchFamily="34" charset="-120"/>
              </a:rPr>
              <a:t>Function</a:t>
            </a:r>
            <a:endParaRPr lang="en-US" sz="2800" dirty="0"/>
          </a:p>
        </p:txBody>
      </p:sp>
      <p:sp>
        <p:nvSpPr>
          <p:cNvPr id="11" name="Text 6"/>
          <p:cNvSpPr/>
          <p:nvPr/>
        </p:nvSpPr>
        <p:spPr>
          <a:xfrm>
            <a:off x="5846009" y="3185993"/>
            <a:ext cx="2836783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kern="0" spc="-38" dirty="0">
                <a:solidFill>
                  <a:srgbClr val="272525"/>
                </a:solidFill>
                <a:ea typeface="Source Sans Pro" pitchFamily="34" charset="-122"/>
                <a:cs typeface="Source Sans Pro" pitchFamily="34" charset="-120"/>
              </a:rPr>
              <a:t>They convert </a:t>
            </a:r>
            <a:r>
              <a:rPr lang="en-US" sz="2400" b="1" kern="0" spc="-38" dirty="0">
                <a:solidFill>
                  <a:srgbClr val="FF0000"/>
                </a:solidFill>
                <a:ea typeface="Source Sans Pro" pitchFamily="34" charset="-122"/>
                <a:cs typeface="Source Sans Pro" pitchFamily="34" charset="-120"/>
              </a:rPr>
              <a:t>sound waves </a:t>
            </a:r>
            <a:r>
              <a:rPr lang="en-US" sz="2400" kern="0" spc="-38" dirty="0">
                <a:solidFill>
                  <a:srgbClr val="272525"/>
                </a:solidFill>
                <a:ea typeface="Source Sans Pro" pitchFamily="34" charset="-122"/>
                <a:cs typeface="Source Sans Pro" pitchFamily="34" charset="-120"/>
              </a:rPr>
              <a:t>from your voice into </a:t>
            </a:r>
            <a:r>
              <a:rPr lang="en-US" sz="2400" b="1" kern="0" spc="-38" dirty="0">
                <a:solidFill>
                  <a:srgbClr val="FF0000"/>
                </a:solidFill>
                <a:ea typeface="Source Sans Pro" pitchFamily="34" charset="-122"/>
                <a:cs typeface="Source Sans Pro" pitchFamily="34" charset="-120"/>
              </a:rPr>
              <a:t>electrical signals </a:t>
            </a:r>
            <a:r>
              <a:rPr lang="en-US" sz="2400" kern="0" spc="-38" dirty="0">
                <a:solidFill>
                  <a:srgbClr val="272525"/>
                </a:solidFill>
                <a:ea typeface="Source Sans Pro" pitchFamily="34" charset="-122"/>
                <a:cs typeface="Source Sans Pro" pitchFamily="34" charset="-120"/>
              </a:rPr>
              <a:t>that your computer can process and store.</a:t>
            </a:r>
            <a:endParaRPr lang="en-US" sz="24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069683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284640" y="895231"/>
            <a:ext cx="6007894" cy="6060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50"/>
              </a:lnSpc>
              <a:buNone/>
            </a:pPr>
            <a:r>
              <a:rPr lang="en-US" sz="4800" kern="0" spc="-76" dirty="0">
                <a:solidFill>
                  <a:srgbClr val="000000"/>
                </a:solidFill>
                <a:ea typeface="Source Serif Pro Semi Bold" pitchFamily="34" charset="-122"/>
                <a:cs typeface="Source Serif Pro Semi Bold" pitchFamily="34" charset="-120"/>
              </a:rPr>
              <a:t>How Do Microphones Work?</a:t>
            </a:r>
            <a:endParaRPr lang="en-US" sz="48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4640" y="1810345"/>
            <a:ext cx="1030248" cy="162151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516398" y="2016323"/>
            <a:ext cx="2424232" cy="3030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3600" kern="0" spc="-38" dirty="0">
                <a:solidFill>
                  <a:srgbClr val="272525"/>
                </a:solidFill>
                <a:ea typeface="Source Serif Pro Semi Bold" pitchFamily="34" charset="-122"/>
                <a:cs typeface="Source Serif Pro Semi Bold" pitchFamily="34" charset="-120"/>
              </a:rPr>
              <a:t>Capturing Sound</a:t>
            </a:r>
            <a:endParaRPr lang="en-US" sz="3600" dirty="0"/>
          </a:p>
        </p:txBody>
      </p:sp>
      <p:sp>
        <p:nvSpPr>
          <p:cNvPr id="6" name="Text 2"/>
          <p:cNvSpPr/>
          <p:nvPr/>
        </p:nvSpPr>
        <p:spPr>
          <a:xfrm>
            <a:off x="5516398" y="2442924"/>
            <a:ext cx="6362343" cy="3296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400" kern="0" spc="-32" dirty="0">
                <a:solidFill>
                  <a:srgbClr val="272525"/>
                </a:solidFill>
                <a:ea typeface="Source Sans Pro" pitchFamily="34" charset="-122"/>
                <a:cs typeface="Source Sans Pro" pitchFamily="34" charset="-120"/>
              </a:rPr>
              <a:t>When you speak or make noise, the microphone picks up the </a:t>
            </a:r>
            <a:r>
              <a:rPr lang="en-US" sz="2400" b="1" kern="0" spc="-32" dirty="0">
                <a:solidFill>
                  <a:srgbClr val="FF0000"/>
                </a:solidFill>
                <a:ea typeface="Source Sans Pro" pitchFamily="34" charset="-122"/>
                <a:cs typeface="Source Sans Pro" pitchFamily="34" charset="-120"/>
              </a:rPr>
              <a:t>sound waves</a:t>
            </a:r>
            <a:r>
              <a:rPr lang="en-US" sz="2400" kern="0" spc="-32" dirty="0">
                <a:solidFill>
                  <a:srgbClr val="272525"/>
                </a:solidFill>
                <a:ea typeface="Source Sans Pro" pitchFamily="34" charset="-122"/>
                <a:cs typeface="Source Sans Pro" pitchFamily="34" charset="-120"/>
              </a:rPr>
              <a:t>.</a:t>
            </a:r>
            <a:endParaRPr lang="en-US" sz="2400" dirty="0"/>
          </a:p>
        </p:txBody>
      </p:sp>
      <p:sp>
        <p:nvSpPr>
          <p:cNvPr id="7" name="Text 3"/>
          <p:cNvSpPr/>
          <p:nvPr/>
        </p:nvSpPr>
        <p:spPr>
          <a:xfrm>
            <a:off x="5516398" y="2896195"/>
            <a:ext cx="6362343" cy="3296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400" kern="0" spc="-32" dirty="0">
                <a:solidFill>
                  <a:srgbClr val="272525"/>
                </a:solidFill>
                <a:ea typeface="Source Sans Pro" pitchFamily="34" charset="-122"/>
                <a:cs typeface="Source Sans Pro" pitchFamily="34" charset="-120"/>
              </a:rPr>
              <a:t>Example: Talking into a microphone during a video call.</a:t>
            </a:r>
            <a:endParaRPr lang="en-US" sz="240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4640" y="3431857"/>
            <a:ext cx="1030248" cy="1951196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516398" y="3637836"/>
            <a:ext cx="2944773" cy="3030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3600" kern="0" spc="-38" dirty="0">
                <a:solidFill>
                  <a:srgbClr val="272525"/>
                </a:solidFill>
                <a:ea typeface="Source Serif Pro Semi Bold" pitchFamily="34" charset="-122"/>
                <a:cs typeface="Source Serif Pro Semi Bold" pitchFamily="34" charset="-120"/>
              </a:rPr>
              <a:t>Converting Sound to Signals</a:t>
            </a:r>
            <a:endParaRPr lang="en-US" sz="3600" dirty="0"/>
          </a:p>
        </p:txBody>
      </p:sp>
      <p:sp>
        <p:nvSpPr>
          <p:cNvPr id="10" name="Text 5"/>
          <p:cNvSpPr/>
          <p:nvPr/>
        </p:nvSpPr>
        <p:spPr>
          <a:xfrm>
            <a:off x="5516398" y="4064437"/>
            <a:ext cx="8912296" cy="6593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400" kern="0" spc="-32" dirty="0">
                <a:solidFill>
                  <a:srgbClr val="272525"/>
                </a:solidFill>
                <a:ea typeface="Source Sans Pro" pitchFamily="34" charset="-122"/>
                <a:cs typeface="Source Sans Pro" pitchFamily="34" charset="-120"/>
              </a:rPr>
              <a:t>Inside the microphone, there's a </a:t>
            </a:r>
            <a:r>
              <a:rPr lang="en-US" sz="2400" b="1" kern="0" spc="-32" dirty="0">
                <a:solidFill>
                  <a:srgbClr val="FF0000"/>
                </a:solidFill>
                <a:ea typeface="Source Sans Pro" pitchFamily="34" charset="-122"/>
                <a:cs typeface="Source Sans Pro" pitchFamily="34" charset="-120"/>
              </a:rPr>
              <a:t>diaphragm</a:t>
            </a:r>
            <a:r>
              <a:rPr lang="en-US" sz="2400" kern="0" spc="-32" dirty="0">
                <a:solidFill>
                  <a:srgbClr val="272525"/>
                </a:solidFill>
                <a:ea typeface="Source Sans Pro" pitchFamily="34" charset="-122"/>
                <a:cs typeface="Source Sans Pro" pitchFamily="34" charset="-120"/>
              </a:rPr>
              <a:t> (a thin piece of material) that vibrates when sound hits it.</a:t>
            </a:r>
            <a:endParaRPr lang="en-US" sz="2400" dirty="0"/>
          </a:p>
        </p:txBody>
      </p:sp>
      <p:sp>
        <p:nvSpPr>
          <p:cNvPr id="11" name="Text 6"/>
          <p:cNvSpPr/>
          <p:nvPr/>
        </p:nvSpPr>
        <p:spPr>
          <a:xfrm>
            <a:off x="5516398" y="4847392"/>
            <a:ext cx="6362343" cy="3296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400" kern="0" spc="-32" dirty="0">
                <a:solidFill>
                  <a:srgbClr val="272525"/>
                </a:solidFill>
                <a:ea typeface="Source Sans Pro" pitchFamily="34" charset="-122"/>
                <a:cs typeface="Source Sans Pro" pitchFamily="34" charset="-120"/>
              </a:rPr>
              <a:t>These vibrations are converted into </a:t>
            </a:r>
            <a:r>
              <a:rPr lang="en-US" sz="2400" b="1" kern="0" spc="-32" dirty="0">
                <a:solidFill>
                  <a:srgbClr val="FF0000"/>
                </a:solidFill>
                <a:ea typeface="Source Sans Pro" pitchFamily="34" charset="-122"/>
                <a:cs typeface="Source Sans Pro" pitchFamily="34" charset="-120"/>
              </a:rPr>
              <a:t>electrical signals</a:t>
            </a:r>
            <a:r>
              <a:rPr lang="en-US" sz="2400" kern="0" spc="-32" dirty="0">
                <a:solidFill>
                  <a:srgbClr val="272525"/>
                </a:solidFill>
                <a:ea typeface="Source Sans Pro" pitchFamily="34" charset="-122"/>
                <a:cs typeface="Source Sans Pro" pitchFamily="34" charset="-120"/>
              </a:rPr>
              <a:t>.</a:t>
            </a:r>
            <a:endParaRPr lang="en-US" sz="240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84640" y="5383054"/>
            <a:ext cx="1030248" cy="1951196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5516398" y="5589032"/>
            <a:ext cx="3421142" cy="3030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3600" kern="0" spc="-38" dirty="0">
                <a:solidFill>
                  <a:srgbClr val="272525"/>
                </a:solidFill>
                <a:ea typeface="Source Serif Pro Semi Bold" pitchFamily="34" charset="-122"/>
                <a:cs typeface="Source Serif Pro Semi Bold" pitchFamily="34" charset="-120"/>
              </a:rPr>
              <a:t>Sending Signals to the Computer</a:t>
            </a:r>
            <a:endParaRPr lang="en-US" sz="3600" dirty="0"/>
          </a:p>
        </p:txBody>
      </p:sp>
      <p:sp>
        <p:nvSpPr>
          <p:cNvPr id="14" name="Text 8"/>
          <p:cNvSpPr/>
          <p:nvPr/>
        </p:nvSpPr>
        <p:spPr>
          <a:xfrm>
            <a:off x="5516398" y="6015633"/>
            <a:ext cx="8912296" cy="6593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400" kern="0" spc="-32" dirty="0">
                <a:solidFill>
                  <a:srgbClr val="272525"/>
                </a:solidFill>
                <a:ea typeface="Source Sans Pro" pitchFamily="34" charset="-122"/>
                <a:cs typeface="Source Sans Pro" pitchFamily="34" charset="-120"/>
              </a:rPr>
              <a:t>The electrical signals are sent to the computer, where they are processed and saved as audio files or sent to others.</a:t>
            </a:r>
            <a:endParaRPr lang="en-US" sz="2400" dirty="0"/>
          </a:p>
        </p:txBody>
      </p:sp>
      <p:sp>
        <p:nvSpPr>
          <p:cNvPr id="15" name="Text 9"/>
          <p:cNvSpPr/>
          <p:nvPr/>
        </p:nvSpPr>
        <p:spPr>
          <a:xfrm>
            <a:off x="5516398" y="6798588"/>
            <a:ext cx="6362343" cy="3296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400" kern="0" spc="-32" dirty="0">
                <a:solidFill>
                  <a:srgbClr val="272525"/>
                </a:solidFill>
                <a:ea typeface="Source Sans Pro" pitchFamily="34" charset="-122"/>
                <a:cs typeface="Source Sans Pro" pitchFamily="34" charset="-120"/>
              </a:rPr>
              <a:t>Example: Your voice is recorded as an audio file or transmitted during a call.</a:t>
            </a:r>
            <a:endParaRPr lang="en-US" sz="24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89807" y="1677948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800" kern="0" spc="-89" dirty="0">
                <a:solidFill>
                  <a:srgbClr val="000000"/>
                </a:solidFill>
                <a:ea typeface="Source Serif Pro Semi Bold" pitchFamily="34" charset="-122"/>
                <a:cs typeface="Source Serif Pro Semi Bold" pitchFamily="34" charset="-120"/>
              </a:rPr>
              <a:t>Types of Microphones: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689807" y="298025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600" b="1" kern="0" spc="-44" dirty="0">
                <a:solidFill>
                  <a:srgbClr val="000000"/>
                </a:solidFill>
                <a:ea typeface="Source Serif Pro Semi Bold" pitchFamily="34" charset="-122"/>
                <a:cs typeface="Source Serif Pro Semi Bold" pitchFamily="34" charset="-120"/>
              </a:rPr>
              <a:t>Built-in Microphones</a:t>
            </a:r>
            <a:endParaRPr lang="en-US" sz="3600" b="1" dirty="0"/>
          </a:p>
        </p:txBody>
      </p:sp>
      <p:sp>
        <p:nvSpPr>
          <p:cNvPr id="4" name="Text 2"/>
          <p:cNvSpPr/>
          <p:nvPr/>
        </p:nvSpPr>
        <p:spPr>
          <a:xfrm>
            <a:off x="689807" y="3571518"/>
            <a:ext cx="61855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kern="0" spc="-38" dirty="0">
                <a:solidFill>
                  <a:srgbClr val="272525"/>
                </a:solidFill>
                <a:ea typeface="Source Sans Pro" pitchFamily="34" charset="-122"/>
                <a:cs typeface="Source Sans Pro" pitchFamily="34" charset="-120"/>
              </a:rPr>
              <a:t>Some computers, like laptops, have small microphones built into them.</a:t>
            </a:r>
            <a:endParaRPr lang="en-US" sz="2400" dirty="0"/>
          </a:p>
        </p:txBody>
      </p:sp>
      <p:sp>
        <p:nvSpPr>
          <p:cNvPr id="5" name="Text 3"/>
          <p:cNvSpPr/>
          <p:nvPr/>
        </p:nvSpPr>
        <p:spPr>
          <a:xfrm>
            <a:off x="689807" y="4552950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kern="0" spc="-38" dirty="0">
                <a:solidFill>
                  <a:srgbClr val="272525"/>
                </a:solidFill>
                <a:ea typeface="Source Sans Pro" pitchFamily="34" charset="-122"/>
                <a:cs typeface="Source Sans Pro" pitchFamily="34" charset="-120"/>
              </a:rPr>
              <a:t>Example: Laptop microphones for video calls.</a:t>
            </a:r>
            <a:endParaRPr lang="en-US" sz="2400" dirty="0"/>
          </a:p>
        </p:txBody>
      </p:sp>
      <p:sp>
        <p:nvSpPr>
          <p:cNvPr id="6" name="Text 4"/>
          <p:cNvSpPr/>
          <p:nvPr/>
        </p:nvSpPr>
        <p:spPr>
          <a:xfrm>
            <a:off x="689807" y="5151358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2400" kern="0" spc="-38" dirty="0">
                <a:solidFill>
                  <a:srgbClr val="272525"/>
                </a:solidFill>
                <a:ea typeface="Source Sans Pro" pitchFamily="34" charset="-122"/>
                <a:cs typeface="Source Sans Pro" pitchFamily="34" charset="-120"/>
              </a:rPr>
              <a:t>Convenient and always available</a:t>
            </a:r>
            <a:endParaRPr lang="en-US" sz="2400" dirty="0"/>
          </a:p>
        </p:txBody>
      </p:sp>
      <p:sp>
        <p:nvSpPr>
          <p:cNvPr id="7" name="Text 5"/>
          <p:cNvSpPr/>
          <p:nvPr/>
        </p:nvSpPr>
        <p:spPr>
          <a:xfrm>
            <a:off x="689807" y="5618083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2400" kern="0" spc="-38" dirty="0">
                <a:solidFill>
                  <a:srgbClr val="272525"/>
                </a:solidFill>
                <a:ea typeface="Source Sans Pro" pitchFamily="34" charset="-122"/>
                <a:cs typeface="Source Sans Pro" pitchFamily="34" charset="-120"/>
              </a:rPr>
              <a:t>Typically lower quality</a:t>
            </a:r>
            <a:endParaRPr lang="en-US" sz="2400" dirty="0"/>
          </a:p>
        </p:txBody>
      </p:sp>
      <p:sp>
        <p:nvSpPr>
          <p:cNvPr id="8" name="Text 6"/>
          <p:cNvSpPr/>
          <p:nvPr/>
        </p:nvSpPr>
        <p:spPr>
          <a:xfrm>
            <a:off x="689807" y="6084808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2400" kern="0" spc="-38" dirty="0">
                <a:solidFill>
                  <a:srgbClr val="272525"/>
                </a:solidFill>
                <a:ea typeface="Source Sans Pro" pitchFamily="34" charset="-122"/>
                <a:cs typeface="Source Sans Pro" pitchFamily="34" charset="-120"/>
              </a:rPr>
              <a:t>Good for casual use</a:t>
            </a:r>
            <a:endParaRPr lang="en-US" sz="2400" dirty="0"/>
          </a:p>
        </p:txBody>
      </p:sp>
      <p:sp>
        <p:nvSpPr>
          <p:cNvPr id="9" name="Text 7"/>
          <p:cNvSpPr/>
          <p:nvPr/>
        </p:nvSpPr>
        <p:spPr>
          <a:xfrm>
            <a:off x="7466844" y="298025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600" b="1" kern="0" spc="-44" dirty="0">
                <a:solidFill>
                  <a:srgbClr val="000000"/>
                </a:solidFill>
                <a:ea typeface="Source Serif Pro Semi Bold" pitchFamily="34" charset="-122"/>
                <a:cs typeface="Source Serif Pro Semi Bold" pitchFamily="34" charset="-120"/>
              </a:rPr>
              <a:t>External Microphones</a:t>
            </a:r>
            <a:endParaRPr lang="en-US" sz="3600" b="1" dirty="0"/>
          </a:p>
        </p:txBody>
      </p:sp>
      <p:sp>
        <p:nvSpPr>
          <p:cNvPr id="10" name="Text 8"/>
          <p:cNvSpPr/>
          <p:nvPr/>
        </p:nvSpPr>
        <p:spPr>
          <a:xfrm>
            <a:off x="7466844" y="3571518"/>
            <a:ext cx="61855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kern="0" spc="-38" dirty="0">
                <a:solidFill>
                  <a:srgbClr val="272525"/>
                </a:solidFill>
                <a:ea typeface="Source Sans Pro" pitchFamily="34" charset="-122"/>
                <a:cs typeface="Source Sans Pro" pitchFamily="34" charset="-120"/>
              </a:rPr>
              <a:t>These are separate microphones you connect to the computer for better sound quality.</a:t>
            </a:r>
            <a:endParaRPr lang="en-US" sz="2400" dirty="0"/>
          </a:p>
        </p:txBody>
      </p:sp>
      <p:sp>
        <p:nvSpPr>
          <p:cNvPr id="11" name="Text 9"/>
          <p:cNvSpPr/>
          <p:nvPr/>
        </p:nvSpPr>
        <p:spPr>
          <a:xfrm>
            <a:off x="7466844" y="4552950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kern="0" spc="-38" dirty="0">
                <a:solidFill>
                  <a:srgbClr val="272525"/>
                </a:solidFill>
                <a:ea typeface="Source Sans Pro" pitchFamily="34" charset="-122"/>
                <a:cs typeface="Source Sans Pro" pitchFamily="34" charset="-120"/>
              </a:rPr>
              <a:t>Example: USB microphones for recording podcasts or music.</a:t>
            </a:r>
            <a:endParaRPr lang="en-US" sz="2400" dirty="0"/>
          </a:p>
        </p:txBody>
      </p:sp>
      <p:sp>
        <p:nvSpPr>
          <p:cNvPr id="12" name="Text 10"/>
          <p:cNvSpPr/>
          <p:nvPr/>
        </p:nvSpPr>
        <p:spPr>
          <a:xfrm>
            <a:off x="7466844" y="5151358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2400" kern="0" spc="-38" dirty="0">
                <a:solidFill>
                  <a:srgbClr val="272525"/>
                </a:solidFill>
                <a:ea typeface="Source Sans Pro" pitchFamily="34" charset="-122"/>
                <a:cs typeface="Source Sans Pro" pitchFamily="34" charset="-120"/>
              </a:rPr>
              <a:t>Higher audio quality</a:t>
            </a:r>
            <a:endParaRPr lang="en-US" sz="2400" dirty="0"/>
          </a:p>
        </p:txBody>
      </p:sp>
      <p:sp>
        <p:nvSpPr>
          <p:cNvPr id="13" name="Text 11"/>
          <p:cNvSpPr/>
          <p:nvPr/>
        </p:nvSpPr>
        <p:spPr>
          <a:xfrm>
            <a:off x="7466844" y="5618083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2400" kern="0" spc="-38" dirty="0">
                <a:solidFill>
                  <a:srgbClr val="272525"/>
                </a:solidFill>
                <a:ea typeface="Source Sans Pro" pitchFamily="34" charset="-122"/>
                <a:cs typeface="Source Sans Pro" pitchFamily="34" charset="-120"/>
              </a:rPr>
              <a:t>Better noise isolation</a:t>
            </a:r>
            <a:endParaRPr lang="en-US" sz="2400" dirty="0"/>
          </a:p>
        </p:txBody>
      </p:sp>
      <p:sp>
        <p:nvSpPr>
          <p:cNvPr id="14" name="Text 12"/>
          <p:cNvSpPr/>
          <p:nvPr/>
        </p:nvSpPr>
        <p:spPr>
          <a:xfrm>
            <a:off x="7466844" y="6084808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2400" kern="0" spc="-38" dirty="0">
                <a:solidFill>
                  <a:srgbClr val="272525"/>
                </a:solidFill>
                <a:ea typeface="Source Sans Pro" pitchFamily="34" charset="-122"/>
                <a:cs typeface="Source Sans Pro" pitchFamily="34" charset="-120"/>
              </a:rPr>
              <a:t>More control over positioning</a:t>
            </a:r>
            <a:endParaRPr lang="en-US" sz="24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099786"/>
            <a:ext cx="11611332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800" kern="0" spc="-89" dirty="0">
                <a:solidFill>
                  <a:srgbClr val="000000"/>
                </a:solidFill>
                <a:ea typeface="Source Serif Pro Semi Bold" pitchFamily="34" charset="-122"/>
                <a:cs typeface="Source Serif Pro Semi Bold" pitchFamily="34" charset="-120"/>
              </a:rPr>
              <a:t>How Speakers and Microphones Work Together</a:t>
            </a:r>
            <a:endParaRPr lang="en-US" sz="4800" dirty="0"/>
          </a:p>
        </p:txBody>
      </p:sp>
      <p:sp>
        <p:nvSpPr>
          <p:cNvPr id="3" name="Shape 1"/>
          <p:cNvSpPr/>
          <p:nvPr/>
        </p:nvSpPr>
        <p:spPr>
          <a:xfrm>
            <a:off x="837724" y="3551753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974" y="3609737"/>
            <a:ext cx="337899" cy="422434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615559" y="355175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kern="0" spc="-44" dirty="0">
                <a:solidFill>
                  <a:srgbClr val="272525"/>
                </a:solidFill>
                <a:ea typeface="Source Serif Pro Semi Bold" pitchFamily="34" charset="-122"/>
                <a:cs typeface="Source Serif Pro Semi Bold" pitchFamily="34" charset="-120"/>
              </a:rPr>
              <a:t>For Voice Calls</a:t>
            </a:r>
            <a:endParaRPr lang="en-US" sz="2800" dirty="0"/>
          </a:p>
        </p:txBody>
      </p:sp>
      <p:sp>
        <p:nvSpPr>
          <p:cNvPr id="6" name="Text 3"/>
          <p:cNvSpPr/>
          <p:nvPr/>
        </p:nvSpPr>
        <p:spPr>
          <a:xfrm>
            <a:off x="1615559" y="4047292"/>
            <a:ext cx="5819299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2400" kern="0" spc="-38" dirty="0">
                <a:solidFill>
                  <a:srgbClr val="272525"/>
                </a:solidFill>
                <a:ea typeface="Source Sans Pro" pitchFamily="34" charset="-122"/>
                <a:cs typeface="Source Sans Pro" pitchFamily="34" charset="-120"/>
              </a:rPr>
              <a:t>You speak into the </a:t>
            </a:r>
            <a:r>
              <a:rPr lang="en-US" sz="2400" b="1" kern="0" spc="-38" dirty="0">
                <a:solidFill>
                  <a:srgbClr val="FF0000"/>
                </a:solidFill>
                <a:ea typeface="Source Sans Pro" pitchFamily="34" charset="-122"/>
                <a:cs typeface="Source Sans Pro" pitchFamily="34" charset="-120"/>
              </a:rPr>
              <a:t>microphone</a:t>
            </a:r>
            <a:r>
              <a:rPr lang="en-US" sz="2400" kern="0" spc="-38" dirty="0">
                <a:solidFill>
                  <a:srgbClr val="272525"/>
                </a:solidFill>
                <a:ea typeface="Source Sans Pro" pitchFamily="34" charset="-122"/>
                <a:cs typeface="Source Sans Pro" pitchFamily="34" charset="-120"/>
              </a:rPr>
              <a:t>, and the sound is sent to the other person's </a:t>
            </a:r>
            <a:r>
              <a:rPr lang="en-US" sz="2400" b="1" kern="0" spc="-38" dirty="0">
                <a:solidFill>
                  <a:srgbClr val="FF0000"/>
                </a:solidFill>
                <a:ea typeface="Source Sans Pro" pitchFamily="34" charset="-122"/>
                <a:cs typeface="Source Sans Pro" pitchFamily="34" charset="-120"/>
              </a:rPr>
              <a:t>speakers</a:t>
            </a:r>
            <a:r>
              <a:rPr lang="en-US" sz="2400" kern="0" spc="-38" dirty="0">
                <a:solidFill>
                  <a:srgbClr val="272525"/>
                </a:solidFill>
                <a:ea typeface="Source Sans Pro" pitchFamily="34" charset="-122"/>
                <a:cs typeface="Source Sans Pro" pitchFamily="34" charset="-120"/>
              </a:rPr>
              <a:t>.</a:t>
            </a:r>
            <a:endParaRPr lang="en-US" sz="2400" dirty="0"/>
          </a:p>
        </p:txBody>
      </p:sp>
      <p:sp>
        <p:nvSpPr>
          <p:cNvPr id="7" name="Text 4"/>
          <p:cNvSpPr/>
          <p:nvPr/>
        </p:nvSpPr>
        <p:spPr>
          <a:xfrm>
            <a:off x="1615559" y="4897041"/>
            <a:ext cx="557998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2400" kern="0" spc="-38" dirty="0">
                <a:solidFill>
                  <a:srgbClr val="272525"/>
                </a:solidFill>
                <a:ea typeface="Source Sans Pro" pitchFamily="34" charset="-122"/>
                <a:cs typeface="Source Sans Pro" pitchFamily="34" charset="-120"/>
              </a:rPr>
              <a:t>Example: Talking to a friend on a video call.</a:t>
            </a:r>
            <a:endParaRPr lang="en-US" sz="2400" dirty="0"/>
          </a:p>
        </p:txBody>
      </p:sp>
      <p:sp>
        <p:nvSpPr>
          <p:cNvPr id="8" name="Shape 5"/>
          <p:cNvSpPr/>
          <p:nvPr/>
        </p:nvSpPr>
        <p:spPr>
          <a:xfrm>
            <a:off x="7434858" y="3551753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5108" y="3609737"/>
            <a:ext cx="337899" cy="422434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8212693" y="355175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kern="0" spc="-44" dirty="0">
                <a:solidFill>
                  <a:srgbClr val="272525"/>
                </a:solidFill>
                <a:ea typeface="Source Serif Pro Semi Bold" pitchFamily="34" charset="-122"/>
                <a:cs typeface="Source Serif Pro Semi Bold" pitchFamily="34" charset="-120"/>
              </a:rPr>
              <a:t>Recording</a:t>
            </a:r>
            <a:endParaRPr lang="en-US" sz="2800" dirty="0"/>
          </a:p>
        </p:txBody>
      </p:sp>
      <p:sp>
        <p:nvSpPr>
          <p:cNvPr id="11" name="Text 7"/>
          <p:cNvSpPr/>
          <p:nvPr/>
        </p:nvSpPr>
        <p:spPr>
          <a:xfrm>
            <a:off x="8212693" y="4047292"/>
            <a:ext cx="6229448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2400" kern="0" spc="-38" dirty="0">
                <a:solidFill>
                  <a:srgbClr val="272525"/>
                </a:solidFill>
                <a:ea typeface="Source Sans Pro" pitchFamily="34" charset="-122"/>
                <a:cs typeface="Source Sans Pro" pitchFamily="34" charset="-120"/>
              </a:rPr>
              <a:t>You record your voice using the </a:t>
            </a:r>
            <a:r>
              <a:rPr lang="en-US" sz="2400" b="1" kern="0" spc="-38" dirty="0">
                <a:solidFill>
                  <a:srgbClr val="FF0000"/>
                </a:solidFill>
                <a:ea typeface="Source Sans Pro" pitchFamily="34" charset="-122"/>
                <a:cs typeface="Source Sans Pro" pitchFamily="34" charset="-120"/>
              </a:rPr>
              <a:t>microphone</a:t>
            </a:r>
            <a:r>
              <a:rPr lang="en-US" sz="2400" kern="0" spc="-38" dirty="0">
                <a:solidFill>
                  <a:srgbClr val="272525"/>
                </a:solidFill>
                <a:ea typeface="Source Sans Pro" pitchFamily="34" charset="-122"/>
                <a:cs typeface="Source Sans Pro" pitchFamily="34" charset="-120"/>
              </a:rPr>
              <a:t>, and the computer saves it as an audio file.</a:t>
            </a:r>
            <a:endParaRPr lang="en-US" sz="2400" dirty="0"/>
          </a:p>
        </p:txBody>
      </p:sp>
      <p:sp>
        <p:nvSpPr>
          <p:cNvPr id="12" name="Text 8"/>
          <p:cNvSpPr/>
          <p:nvPr/>
        </p:nvSpPr>
        <p:spPr>
          <a:xfrm>
            <a:off x="8212693" y="4897041"/>
            <a:ext cx="557998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2400" kern="0" spc="-38" dirty="0">
                <a:solidFill>
                  <a:srgbClr val="272525"/>
                </a:solidFill>
                <a:ea typeface="Source Sans Pro" pitchFamily="34" charset="-122"/>
                <a:cs typeface="Source Sans Pro" pitchFamily="34" charset="-120"/>
              </a:rPr>
              <a:t>Later, you can play the recording through the </a:t>
            </a:r>
            <a:r>
              <a:rPr lang="en-US" sz="2400" b="1" kern="0" spc="-38" dirty="0">
                <a:solidFill>
                  <a:srgbClr val="FF0000"/>
                </a:solidFill>
                <a:ea typeface="Source Sans Pro" pitchFamily="34" charset="-122"/>
                <a:cs typeface="Source Sans Pro" pitchFamily="34" charset="-120"/>
              </a:rPr>
              <a:t>speakers</a:t>
            </a:r>
            <a:r>
              <a:rPr lang="en-US" sz="2400" kern="0" spc="-38" dirty="0">
                <a:solidFill>
                  <a:srgbClr val="272525"/>
                </a:solidFill>
                <a:ea typeface="Source Sans Pro" pitchFamily="34" charset="-122"/>
                <a:cs typeface="Source Sans Pro" pitchFamily="34" charset="-120"/>
              </a:rPr>
              <a:t>.</a:t>
            </a:r>
            <a:endParaRPr lang="en-US" sz="2400" dirty="0"/>
          </a:p>
        </p:txBody>
      </p:sp>
      <p:sp>
        <p:nvSpPr>
          <p:cNvPr id="13" name="Text 9"/>
          <p:cNvSpPr/>
          <p:nvPr/>
        </p:nvSpPr>
        <p:spPr>
          <a:xfrm>
            <a:off x="8212693" y="5746790"/>
            <a:ext cx="557998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2400" kern="0" spc="-38" dirty="0">
                <a:solidFill>
                  <a:srgbClr val="272525"/>
                </a:solidFill>
                <a:ea typeface="Source Sans Pro" pitchFamily="34" charset="-122"/>
                <a:cs typeface="Source Sans Pro" pitchFamily="34" charset="-120"/>
              </a:rPr>
              <a:t>Example: Recording a song and playing it back.</a:t>
            </a:r>
            <a:endParaRPr lang="en-US" sz="24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98037" y="415321"/>
            <a:ext cx="7720727" cy="11961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4800" kern="0" spc="-75" dirty="0">
                <a:solidFill>
                  <a:srgbClr val="000000"/>
                </a:solidFill>
                <a:ea typeface="Source Serif Pro Semi Bold" pitchFamily="34" charset="-122"/>
                <a:cs typeface="Source Serif Pro Semi Bold" pitchFamily="34" charset="-120"/>
              </a:rPr>
              <a:t>Tips for Using </a:t>
            </a:r>
            <a:br>
              <a:rPr lang="en-US" sz="4800" kern="0" spc="-75" dirty="0">
                <a:solidFill>
                  <a:srgbClr val="000000"/>
                </a:solidFill>
                <a:ea typeface="Source Serif Pro Semi Bold" pitchFamily="34" charset="-122"/>
                <a:cs typeface="Source Serif Pro Semi Bold" pitchFamily="34" charset="-120"/>
              </a:rPr>
            </a:br>
            <a:r>
              <a:rPr lang="en-US" sz="4800" kern="0" spc="-75" dirty="0">
                <a:solidFill>
                  <a:srgbClr val="000000"/>
                </a:solidFill>
                <a:ea typeface="Source Serif Pro Semi Bold" pitchFamily="34" charset="-122"/>
                <a:cs typeface="Source Serif Pro Semi Bold" pitchFamily="34" charset="-120"/>
              </a:rPr>
              <a:t>Speakers and Microphones</a:t>
            </a:r>
            <a:endParaRPr lang="en-US" sz="4800" dirty="0"/>
          </a:p>
        </p:txBody>
      </p:sp>
      <p:sp>
        <p:nvSpPr>
          <p:cNvPr id="4" name="Shape 1"/>
          <p:cNvSpPr/>
          <p:nvPr/>
        </p:nvSpPr>
        <p:spPr>
          <a:xfrm>
            <a:off x="6198037" y="2044230"/>
            <a:ext cx="457438" cy="457438"/>
          </a:xfrm>
          <a:prstGeom prst="roundRect">
            <a:avLst>
              <a:gd name="adj" fmla="val 18670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3226" y="2097830"/>
            <a:ext cx="287060" cy="358735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858714" y="2048478"/>
            <a:ext cx="2392204" cy="2989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3200" b="1" kern="0" spc="-38" dirty="0">
                <a:solidFill>
                  <a:srgbClr val="272525"/>
                </a:solidFill>
                <a:ea typeface="Source Serif Pro Semi Bold" pitchFamily="34" charset="-122"/>
                <a:cs typeface="Source Serif Pro Semi Bold" pitchFamily="34" charset="-120"/>
              </a:rPr>
              <a:t>Positioning</a:t>
            </a:r>
            <a:endParaRPr lang="en-US" sz="3200" b="1" dirty="0"/>
          </a:p>
        </p:txBody>
      </p:sp>
      <p:sp>
        <p:nvSpPr>
          <p:cNvPr id="7" name="Text 3"/>
          <p:cNvSpPr/>
          <p:nvPr/>
        </p:nvSpPr>
        <p:spPr>
          <a:xfrm>
            <a:off x="6858714" y="2469364"/>
            <a:ext cx="7060049" cy="3252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400" kern="0" spc="-32" dirty="0">
                <a:solidFill>
                  <a:srgbClr val="272525"/>
                </a:solidFill>
                <a:ea typeface="Source Sans Pro" pitchFamily="34" charset="-122"/>
                <a:cs typeface="Source Sans Pro" pitchFamily="34" charset="-120"/>
              </a:rPr>
              <a:t>Place speakers at ear level for the best sound.</a:t>
            </a:r>
            <a:endParaRPr lang="en-US" sz="2400" dirty="0"/>
          </a:p>
        </p:txBody>
      </p:sp>
      <p:sp>
        <p:nvSpPr>
          <p:cNvPr id="8" name="Text 4"/>
          <p:cNvSpPr/>
          <p:nvPr/>
        </p:nvSpPr>
        <p:spPr>
          <a:xfrm>
            <a:off x="6858714" y="2916563"/>
            <a:ext cx="7060049" cy="3252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400" kern="0" spc="-32" dirty="0">
                <a:solidFill>
                  <a:srgbClr val="272525"/>
                </a:solidFill>
                <a:ea typeface="Source Sans Pro" pitchFamily="34" charset="-122"/>
                <a:cs typeface="Source Sans Pro" pitchFamily="34" charset="-120"/>
              </a:rPr>
              <a:t>Keep the microphone close to your mouth but not too close to</a:t>
            </a:r>
            <a:br>
              <a:rPr lang="en-US" sz="2400" kern="0" spc="-32" dirty="0">
                <a:solidFill>
                  <a:srgbClr val="272525"/>
                </a:solidFill>
                <a:ea typeface="Source Sans Pro" pitchFamily="34" charset="-122"/>
                <a:cs typeface="Source Sans Pro" pitchFamily="34" charset="-120"/>
              </a:rPr>
            </a:br>
            <a:r>
              <a:rPr lang="en-US" sz="2400" kern="0" spc="-32" dirty="0">
                <a:solidFill>
                  <a:srgbClr val="272525"/>
                </a:solidFill>
                <a:ea typeface="Source Sans Pro" pitchFamily="34" charset="-122"/>
                <a:cs typeface="Source Sans Pro" pitchFamily="34" charset="-120"/>
              </a:rPr>
              <a:t>avoid distortion.</a:t>
            </a:r>
            <a:endParaRPr lang="en-US" sz="2400" dirty="0"/>
          </a:p>
        </p:txBody>
      </p:sp>
      <p:sp>
        <p:nvSpPr>
          <p:cNvPr id="9" name="Shape 5"/>
          <p:cNvSpPr/>
          <p:nvPr/>
        </p:nvSpPr>
        <p:spPr>
          <a:xfrm>
            <a:off x="6198037" y="3915847"/>
            <a:ext cx="457438" cy="457438"/>
          </a:xfrm>
          <a:prstGeom prst="roundRect">
            <a:avLst>
              <a:gd name="adj" fmla="val 18670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3226" y="3965198"/>
            <a:ext cx="287060" cy="358735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6858714" y="3915847"/>
            <a:ext cx="2392204" cy="2989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3200" b="1" kern="0" spc="-38" dirty="0">
                <a:solidFill>
                  <a:srgbClr val="272525"/>
                </a:solidFill>
                <a:ea typeface="Source Serif Pro Semi Bold" pitchFamily="34" charset="-122"/>
                <a:cs typeface="Source Serif Pro Semi Bold" pitchFamily="34" charset="-120"/>
              </a:rPr>
              <a:t>Adjust Settings</a:t>
            </a:r>
            <a:endParaRPr lang="en-US" sz="3200" b="1" dirty="0"/>
          </a:p>
        </p:txBody>
      </p:sp>
      <p:sp>
        <p:nvSpPr>
          <p:cNvPr id="12" name="Text 7"/>
          <p:cNvSpPr/>
          <p:nvPr/>
        </p:nvSpPr>
        <p:spPr>
          <a:xfrm>
            <a:off x="6858714" y="4336733"/>
            <a:ext cx="7060049" cy="650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400" kern="0" spc="-32" dirty="0">
                <a:solidFill>
                  <a:srgbClr val="272525"/>
                </a:solidFill>
                <a:ea typeface="Source Sans Pro" pitchFamily="34" charset="-122"/>
                <a:cs typeface="Source Sans Pro" pitchFamily="34" charset="-120"/>
              </a:rPr>
              <a:t>Use the computer's sound settings to adjust </a:t>
            </a:r>
            <a:r>
              <a:rPr lang="en-US" sz="2400" b="1" kern="0" spc="-32" dirty="0">
                <a:solidFill>
                  <a:srgbClr val="FF0000"/>
                </a:solidFill>
                <a:ea typeface="Source Sans Pro" pitchFamily="34" charset="-122"/>
                <a:cs typeface="Source Sans Pro" pitchFamily="34" charset="-120"/>
              </a:rPr>
              <a:t>volume</a:t>
            </a:r>
            <a:r>
              <a:rPr lang="en-US" sz="2400" kern="0" spc="-32" dirty="0">
                <a:solidFill>
                  <a:srgbClr val="272525"/>
                </a:solidFill>
                <a:ea typeface="Source Sans Pro" pitchFamily="34" charset="-122"/>
                <a:cs typeface="Source Sans Pro" pitchFamily="34" charset="-120"/>
              </a:rPr>
              <a:t>, </a:t>
            </a:r>
            <a:r>
              <a:rPr lang="en-US" sz="2400" b="1" kern="0" spc="-32" dirty="0">
                <a:solidFill>
                  <a:srgbClr val="FF0000"/>
                </a:solidFill>
                <a:ea typeface="Source Sans Pro" pitchFamily="34" charset="-122"/>
                <a:cs typeface="Source Sans Pro" pitchFamily="34" charset="-120"/>
              </a:rPr>
              <a:t>input</a:t>
            </a:r>
            <a:r>
              <a:rPr lang="en-US" sz="2400" kern="0" spc="-32" dirty="0">
                <a:solidFill>
                  <a:srgbClr val="272525"/>
                </a:solidFill>
                <a:ea typeface="Source Sans Pro" pitchFamily="34" charset="-122"/>
                <a:cs typeface="Source Sans Pro" pitchFamily="34" charset="-120"/>
              </a:rPr>
              <a:t> (microphone), and </a:t>
            </a:r>
            <a:r>
              <a:rPr lang="en-US" sz="2400" b="1" kern="0" spc="-32" dirty="0">
                <a:solidFill>
                  <a:srgbClr val="FF0000"/>
                </a:solidFill>
                <a:ea typeface="Source Sans Pro" pitchFamily="34" charset="-122"/>
                <a:cs typeface="Source Sans Pro" pitchFamily="34" charset="-120"/>
              </a:rPr>
              <a:t>output</a:t>
            </a:r>
            <a:r>
              <a:rPr lang="en-US" sz="2400" kern="0" spc="-32" dirty="0">
                <a:solidFill>
                  <a:srgbClr val="272525"/>
                </a:solidFill>
                <a:ea typeface="Source Sans Pro" pitchFamily="34" charset="-122"/>
                <a:cs typeface="Source Sans Pro" pitchFamily="34" charset="-120"/>
              </a:rPr>
              <a:t> (speakers).</a:t>
            </a:r>
            <a:endParaRPr lang="en-US" sz="2400" dirty="0"/>
          </a:p>
        </p:txBody>
      </p:sp>
      <p:sp>
        <p:nvSpPr>
          <p:cNvPr id="13" name="Shape 8"/>
          <p:cNvSpPr/>
          <p:nvPr/>
        </p:nvSpPr>
        <p:spPr>
          <a:xfrm>
            <a:off x="6198037" y="5419249"/>
            <a:ext cx="457438" cy="457438"/>
          </a:xfrm>
          <a:prstGeom prst="roundRect">
            <a:avLst>
              <a:gd name="adj" fmla="val 18670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3226" y="5468600"/>
            <a:ext cx="287060" cy="358735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6858714" y="5419249"/>
            <a:ext cx="2392204" cy="2989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3200" b="1" kern="0" spc="-38" dirty="0">
                <a:solidFill>
                  <a:srgbClr val="272525"/>
                </a:solidFill>
                <a:ea typeface="Source Serif Pro Semi Bold" pitchFamily="34" charset="-122"/>
                <a:cs typeface="Source Serif Pro Semi Bold" pitchFamily="34" charset="-120"/>
              </a:rPr>
              <a:t>Test Before Use</a:t>
            </a:r>
            <a:endParaRPr lang="en-US" sz="3200" b="1" dirty="0"/>
          </a:p>
        </p:txBody>
      </p:sp>
      <p:sp>
        <p:nvSpPr>
          <p:cNvPr id="16" name="Text 10"/>
          <p:cNvSpPr/>
          <p:nvPr/>
        </p:nvSpPr>
        <p:spPr>
          <a:xfrm>
            <a:off x="6858714" y="5840135"/>
            <a:ext cx="7060049" cy="650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400" kern="0" spc="-32" dirty="0">
                <a:solidFill>
                  <a:srgbClr val="272525"/>
                </a:solidFill>
                <a:ea typeface="Source Sans Pro" pitchFamily="34" charset="-122"/>
                <a:cs typeface="Source Sans Pro" pitchFamily="34" charset="-120"/>
              </a:rPr>
              <a:t>Test your microphone and speakers before important calls or recordings to make sure they work properly.</a:t>
            </a:r>
            <a:endParaRPr lang="en-US" sz="2400" dirty="0"/>
          </a:p>
        </p:txBody>
      </p:sp>
      <p:sp>
        <p:nvSpPr>
          <p:cNvPr id="17" name="Shape 11"/>
          <p:cNvSpPr/>
          <p:nvPr/>
        </p:nvSpPr>
        <p:spPr>
          <a:xfrm>
            <a:off x="6198037" y="6922651"/>
            <a:ext cx="457438" cy="457438"/>
          </a:xfrm>
          <a:prstGeom prst="roundRect">
            <a:avLst>
              <a:gd name="adj" fmla="val 18670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pic>
        <p:nvPicPr>
          <p:cNvPr id="18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83226" y="6972002"/>
            <a:ext cx="287060" cy="358735"/>
          </a:xfrm>
          <a:prstGeom prst="rect">
            <a:avLst/>
          </a:prstGeom>
        </p:spPr>
      </p:pic>
      <p:sp>
        <p:nvSpPr>
          <p:cNvPr id="19" name="Text 12"/>
          <p:cNvSpPr/>
          <p:nvPr/>
        </p:nvSpPr>
        <p:spPr>
          <a:xfrm>
            <a:off x="6858714" y="6922651"/>
            <a:ext cx="2392204" cy="2989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3200" b="1" kern="0" spc="-38" dirty="0">
                <a:solidFill>
                  <a:srgbClr val="272525"/>
                </a:solidFill>
                <a:ea typeface="Source Serif Pro Semi Bold" pitchFamily="34" charset="-122"/>
                <a:cs typeface="Source Serif Pro Semi Bold" pitchFamily="34" charset="-120"/>
              </a:rPr>
              <a:t>Keep Devices Clean</a:t>
            </a:r>
            <a:endParaRPr lang="en-US" sz="3200" b="1" dirty="0"/>
          </a:p>
        </p:txBody>
      </p:sp>
      <p:sp>
        <p:nvSpPr>
          <p:cNvPr id="20" name="Text 13"/>
          <p:cNvSpPr/>
          <p:nvPr/>
        </p:nvSpPr>
        <p:spPr>
          <a:xfrm>
            <a:off x="6858714" y="7343537"/>
            <a:ext cx="7060049" cy="3252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400" kern="0" spc="-32" dirty="0">
                <a:solidFill>
                  <a:srgbClr val="272525"/>
                </a:solidFill>
                <a:ea typeface="Source Sans Pro" pitchFamily="34" charset="-122"/>
                <a:cs typeface="Source Sans Pro" pitchFamily="34" charset="-120"/>
              </a:rPr>
              <a:t>Dust can affect sound quality. Clean your speakers and </a:t>
            </a:r>
            <a:br>
              <a:rPr lang="en-US" sz="2400" kern="0" spc="-32" dirty="0">
                <a:solidFill>
                  <a:srgbClr val="272525"/>
                </a:solidFill>
                <a:ea typeface="Source Sans Pro" pitchFamily="34" charset="-122"/>
                <a:cs typeface="Source Sans Pro" pitchFamily="34" charset="-120"/>
              </a:rPr>
            </a:br>
            <a:r>
              <a:rPr lang="en-US" sz="2400" kern="0" spc="-32" dirty="0">
                <a:solidFill>
                  <a:srgbClr val="272525"/>
                </a:solidFill>
                <a:ea typeface="Source Sans Pro" pitchFamily="34" charset="-122"/>
                <a:cs typeface="Source Sans Pro" pitchFamily="34" charset="-120"/>
              </a:rPr>
              <a:t>microphone regularly.</a:t>
            </a:r>
            <a:endParaRPr lang="en-US" sz="24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</TotalTime>
  <Words>776</Words>
  <Application>Microsoft Office PowerPoint</Application>
  <PresentationFormat>Custom</PresentationFormat>
  <Paragraphs>96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Source Sans Pro</vt:lpstr>
      <vt:lpstr>Source Sans Pro Bold</vt:lpstr>
      <vt:lpstr>Source Serif Pro Semi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Ramesh N</cp:lastModifiedBy>
  <cp:revision>33</cp:revision>
  <dcterms:created xsi:type="dcterms:W3CDTF">2025-03-31T12:56:01Z</dcterms:created>
  <dcterms:modified xsi:type="dcterms:W3CDTF">2025-04-06T03:53:36Z</dcterms:modified>
</cp:coreProperties>
</file>